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90" r:id="rId5"/>
    <p:sldId id="289" r:id="rId6"/>
    <p:sldId id="291" r:id="rId7"/>
    <p:sldId id="292" r:id="rId8"/>
    <p:sldId id="285" r:id="rId9"/>
    <p:sldId id="294" r:id="rId10"/>
    <p:sldId id="270" r:id="rId11"/>
    <p:sldId id="271" r:id="rId12"/>
    <p:sldId id="273" r:id="rId13"/>
    <p:sldId id="277" r:id="rId14"/>
    <p:sldId id="275" r:id="rId15"/>
    <p:sldId id="274" r:id="rId16"/>
    <p:sldId id="276" r:id="rId17"/>
    <p:sldId id="278" r:id="rId18"/>
    <p:sldId id="280" r:id="rId19"/>
    <p:sldId id="298" r:id="rId20"/>
    <p:sldId id="295" r:id="rId21"/>
    <p:sldId id="299" r:id="rId22"/>
    <p:sldId id="282" r:id="rId23"/>
    <p:sldId id="30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2" autoAdjust="0"/>
    <p:restoredTop sz="98966" autoAdjust="0"/>
  </p:normalViewPr>
  <p:slideViewPr>
    <p:cSldViewPr snapToGrid="0" snapToObjects="1">
      <p:cViewPr>
        <p:scale>
          <a:sx n="85" d="100"/>
          <a:sy n="85" d="100"/>
        </p:scale>
        <p:origin x="-5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4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4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8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5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1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1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7602-F219-EE48-9A52-262E695CBC87}" type="datetimeFigureOut">
              <a:rPr lang="en-US" smtClean="0"/>
              <a:t>11/14/2013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D632-828A-8F4A-9703-FDFBCD9B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9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94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6600"/>
                </a:solidFill>
              </a:rPr>
              <a:t>Digging into </a:t>
            </a:r>
            <a:r>
              <a:rPr lang="en-US" sz="6000" b="1" dirty="0" smtClean="0">
                <a:solidFill>
                  <a:srgbClr val="FF6600"/>
                </a:solidFill>
              </a:rPr>
              <a:t>Metadata</a:t>
            </a:r>
            <a:br>
              <a:rPr lang="en-US" sz="6000" b="1" dirty="0" smtClean="0">
                <a:solidFill>
                  <a:srgbClr val="FF6600"/>
                </a:solidFill>
              </a:rPr>
            </a:br>
            <a:r>
              <a:rPr lang="en-US" sz="6000" b="1" dirty="0" smtClean="0">
                <a:solidFill>
                  <a:srgbClr val="FF6600"/>
                </a:solidFill>
              </a:rPr>
              <a:t>(abridged)</a:t>
            </a:r>
            <a:endParaRPr lang="en-US" sz="6000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78206"/>
            <a:ext cx="7772400" cy="261321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chemeClr val="tx1"/>
                </a:solidFill>
              </a:rPr>
              <a:t>M</a:t>
            </a:r>
            <a:r>
              <a:rPr lang="en-US" sz="9600" dirty="0" smtClean="0">
                <a:solidFill>
                  <a:schemeClr val="tx1"/>
                </a:solidFill>
              </a:rPr>
              <a:t>ichael Khoo, Xia Lin, Jae-</a:t>
            </a:r>
            <a:r>
              <a:rPr lang="en-US" sz="9600" dirty="0" err="1" smtClean="0">
                <a:solidFill>
                  <a:schemeClr val="tx1"/>
                </a:solidFill>
              </a:rPr>
              <a:t>wook</a:t>
            </a:r>
            <a:r>
              <a:rPr lang="en-US" sz="9600" dirty="0" smtClean="0">
                <a:solidFill>
                  <a:schemeClr val="tx1"/>
                </a:solidFill>
              </a:rPr>
              <a:t> </a:t>
            </a:r>
            <a:r>
              <a:rPr lang="en-US" sz="9600" dirty="0" err="1" smtClean="0">
                <a:solidFill>
                  <a:schemeClr val="tx1"/>
                </a:solidFill>
              </a:rPr>
              <a:t>Ahn</a:t>
            </a:r>
            <a:endParaRPr lang="en-US" sz="9600" dirty="0">
              <a:solidFill>
                <a:schemeClr val="tx1"/>
              </a:solidFill>
            </a:endParaRPr>
          </a:p>
          <a:p>
            <a:r>
              <a:rPr lang="en-US" sz="9600" i="1" dirty="0" smtClean="0">
                <a:solidFill>
                  <a:schemeClr val="tx1"/>
                </a:solidFill>
              </a:rPr>
              <a:t>Drexel University, USA</a:t>
            </a:r>
          </a:p>
          <a:p>
            <a:r>
              <a:rPr lang="en-US" sz="9600" dirty="0" err="1" smtClean="0">
                <a:solidFill>
                  <a:schemeClr val="tx1"/>
                </a:solidFill>
              </a:rPr>
              <a:t>Ceri</a:t>
            </a:r>
            <a:r>
              <a:rPr lang="en-US" sz="9600" dirty="0" smtClean="0">
                <a:solidFill>
                  <a:schemeClr val="tx1"/>
                </a:solidFill>
              </a:rPr>
              <a:t> </a:t>
            </a:r>
            <a:r>
              <a:rPr lang="en-US" sz="9600" dirty="0">
                <a:solidFill>
                  <a:schemeClr val="tx1"/>
                </a:solidFill>
              </a:rPr>
              <a:t>Binding, Douglas </a:t>
            </a:r>
            <a:r>
              <a:rPr lang="en-US" sz="9600" dirty="0" err="1" smtClean="0">
                <a:solidFill>
                  <a:schemeClr val="tx1"/>
                </a:solidFill>
              </a:rPr>
              <a:t>Tudhope</a:t>
            </a:r>
            <a:endParaRPr lang="en-US" sz="9600" dirty="0" smtClean="0">
              <a:solidFill>
                <a:schemeClr val="tx1"/>
              </a:solidFill>
            </a:endParaRPr>
          </a:p>
          <a:p>
            <a:r>
              <a:rPr lang="en-US" sz="9600" i="1" dirty="0" smtClean="0">
                <a:solidFill>
                  <a:schemeClr val="tx1"/>
                </a:solidFill>
              </a:rPr>
              <a:t>Hypermedia </a:t>
            </a:r>
            <a:r>
              <a:rPr lang="en-US" sz="9600" i="1" dirty="0">
                <a:solidFill>
                  <a:schemeClr val="tx1"/>
                </a:solidFill>
              </a:rPr>
              <a:t>Research Unit, University of South </a:t>
            </a:r>
            <a:r>
              <a:rPr lang="en-US" sz="9600" i="1" dirty="0" smtClean="0">
                <a:solidFill>
                  <a:schemeClr val="tx1"/>
                </a:solidFill>
              </a:rPr>
              <a:t>Wales, UK</a:t>
            </a:r>
            <a:endParaRPr lang="en-US" sz="9600" i="1" dirty="0">
              <a:solidFill>
                <a:schemeClr val="tx1"/>
              </a:solidFill>
            </a:endParaRPr>
          </a:p>
          <a:p>
            <a:r>
              <a:rPr lang="en-US" sz="9600" dirty="0" smtClean="0">
                <a:solidFill>
                  <a:schemeClr val="tx1"/>
                </a:solidFill>
              </a:rPr>
              <a:t>Diana </a:t>
            </a:r>
            <a:r>
              <a:rPr lang="en-US" sz="9600" dirty="0" err="1">
                <a:solidFill>
                  <a:schemeClr val="tx1"/>
                </a:solidFill>
              </a:rPr>
              <a:t>Massam</a:t>
            </a:r>
            <a:r>
              <a:rPr lang="en-US" sz="9600" dirty="0">
                <a:solidFill>
                  <a:schemeClr val="tx1"/>
                </a:solidFill>
              </a:rPr>
              <a:t>, Hilary </a:t>
            </a:r>
            <a:r>
              <a:rPr lang="en-US" sz="9600" dirty="0" smtClean="0">
                <a:solidFill>
                  <a:schemeClr val="tx1"/>
                </a:solidFill>
              </a:rPr>
              <a:t>Jones</a:t>
            </a:r>
          </a:p>
          <a:p>
            <a:r>
              <a:rPr lang="en-US" sz="9600" i="1" dirty="0" smtClean="0">
                <a:solidFill>
                  <a:schemeClr val="tx1"/>
                </a:solidFill>
              </a:rPr>
              <a:t>MIMAS</a:t>
            </a:r>
            <a:r>
              <a:rPr lang="en-US" sz="9600" i="1" dirty="0">
                <a:solidFill>
                  <a:schemeClr val="tx1"/>
                </a:solidFill>
              </a:rPr>
              <a:t>, University of </a:t>
            </a:r>
            <a:r>
              <a:rPr lang="en-US" sz="9600" i="1" dirty="0" smtClean="0">
                <a:solidFill>
                  <a:schemeClr val="tx1"/>
                </a:solidFill>
              </a:rPr>
              <a:t>Manchester, UK</a:t>
            </a:r>
            <a:endParaRPr lang="en-US" sz="9600" i="1" dirty="0" smtClean="0">
              <a:solidFill>
                <a:schemeClr val="tx1"/>
              </a:solidFill>
              <a:effectLst/>
            </a:endParaRPr>
          </a:p>
          <a:p>
            <a:endParaRPr lang="en-US" sz="7200" dirty="0">
              <a:solidFill>
                <a:schemeClr val="tx1"/>
              </a:solidFill>
            </a:endParaRPr>
          </a:p>
          <a:p>
            <a:r>
              <a:rPr lang="en-US" sz="7200" dirty="0" smtClean="0">
                <a:solidFill>
                  <a:srgbClr val="FF6600"/>
                </a:solidFill>
              </a:rPr>
              <a:t>Digging Into Data Program Meeting, Montreal, October 12, 2013</a:t>
            </a:r>
            <a:endParaRPr lang="en-US" sz="7200" dirty="0">
              <a:solidFill>
                <a:srgbClr val="FF6600"/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2282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0592"/>
          </a:xfrm>
          <a:prstGeom prst="rect">
            <a:avLst/>
          </a:prstGeom>
        </p:spPr>
      </p:pic>
      <p:pic>
        <p:nvPicPr>
          <p:cNvPr id="5" name="Picture 4" descr="qrcode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2" y="5109882"/>
            <a:ext cx="1748118" cy="1748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40825"/>
            <a:ext cx="46942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FF"/>
                </a:solidFill>
              </a:rPr>
              <a:t>Network-based DDC browse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7577"/>
            <a:ext cx="8302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FF"/>
                </a:solidFill>
              </a:rPr>
              <a:t>http://</a:t>
            </a:r>
            <a:r>
              <a:rPr lang="en-US" sz="3000" b="1" dirty="0" err="1">
                <a:solidFill>
                  <a:srgbClr val="FFFFFF"/>
                </a:solidFill>
              </a:rPr>
              <a:t>mcd.ischool.drexel.edu</a:t>
            </a:r>
            <a:r>
              <a:rPr lang="en-US" sz="3000" b="1" dirty="0">
                <a:solidFill>
                  <a:srgbClr val="FFFFFF"/>
                </a:solidFill>
              </a:rPr>
              <a:t>/</a:t>
            </a:r>
            <a:r>
              <a:rPr lang="en-US" sz="3000" b="1" dirty="0" err="1">
                <a:solidFill>
                  <a:srgbClr val="FFFFFF"/>
                </a:solidFill>
              </a:rPr>
              <a:t>ahn</a:t>
            </a:r>
            <a:r>
              <a:rPr lang="en-US" sz="3000" b="1" dirty="0">
                <a:solidFill>
                  <a:srgbClr val="FFFFFF"/>
                </a:solidFill>
              </a:rPr>
              <a:t>/digging-graph/</a:t>
            </a:r>
          </a:p>
        </p:txBody>
      </p:sp>
    </p:spTree>
    <p:extLst>
      <p:ext uri="{BB962C8B-B14F-4D97-AF65-F5344CB8AC3E}">
        <p14:creationId xmlns:p14="http://schemas.microsoft.com/office/powerpoint/2010/main" val="27185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68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40825"/>
            <a:ext cx="46942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FF"/>
                </a:solidFill>
              </a:rPr>
              <a:t>Network-based DDC browse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7577"/>
            <a:ext cx="8302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http://</a:t>
            </a:r>
            <a:r>
              <a:rPr lang="en-US" sz="3000" b="1" dirty="0" err="1">
                <a:solidFill>
                  <a:schemeClr val="bg1"/>
                </a:solidFill>
              </a:rPr>
              <a:t>mcd.ischool.drexel.edu</a:t>
            </a:r>
            <a:r>
              <a:rPr lang="en-US" sz="3000" b="1" dirty="0">
                <a:solidFill>
                  <a:schemeClr val="bg1"/>
                </a:solidFill>
              </a:rPr>
              <a:t>/</a:t>
            </a:r>
            <a:r>
              <a:rPr lang="en-US" sz="3000" b="1" dirty="0" err="1">
                <a:solidFill>
                  <a:schemeClr val="bg1"/>
                </a:solidFill>
              </a:rPr>
              <a:t>ahn</a:t>
            </a:r>
            <a:r>
              <a:rPr lang="en-US" sz="3000" b="1" dirty="0">
                <a:solidFill>
                  <a:schemeClr val="bg1"/>
                </a:solidFill>
              </a:rPr>
              <a:t>/digging-graph/</a:t>
            </a:r>
          </a:p>
        </p:txBody>
      </p:sp>
      <p:pic>
        <p:nvPicPr>
          <p:cNvPr id="8" name="Picture 7" descr="qrcode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2" y="5109882"/>
            <a:ext cx="1748118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5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40825"/>
            <a:ext cx="46942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FF"/>
                </a:solidFill>
              </a:rPr>
              <a:t>Network-based DDC browse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7577"/>
            <a:ext cx="8302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FFFF"/>
                </a:solidFill>
              </a:rPr>
              <a:t>http://</a:t>
            </a:r>
            <a:r>
              <a:rPr lang="en-US" sz="3000" b="1" dirty="0" err="1">
                <a:solidFill>
                  <a:srgbClr val="FFFFFF"/>
                </a:solidFill>
              </a:rPr>
              <a:t>mcd.ischool.drexel.edu</a:t>
            </a:r>
            <a:r>
              <a:rPr lang="en-US" sz="3000" b="1" dirty="0">
                <a:solidFill>
                  <a:srgbClr val="FFFFFF"/>
                </a:solidFill>
              </a:rPr>
              <a:t>/</a:t>
            </a:r>
            <a:r>
              <a:rPr lang="en-US" sz="3000" b="1" dirty="0" err="1">
                <a:solidFill>
                  <a:srgbClr val="FFFFFF"/>
                </a:solidFill>
              </a:rPr>
              <a:t>ahn</a:t>
            </a:r>
            <a:r>
              <a:rPr lang="en-US" sz="3000" b="1" dirty="0">
                <a:solidFill>
                  <a:srgbClr val="FFFFFF"/>
                </a:solidFill>
              </a:rPr>
              <a:t>/digging-graph/</a:t>
            </a:r>
          </a:p>
        </p:txBody>
      </p:sp>
      <p:pic>
        <p:nvPicPr>
          <p:cNvPr id="8" name="Picture 7" descr="qrcode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2" y="5109882"/>
            <a:ext cx="1748118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0708"/>
            <a:ext cx="5847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635.6 Edible garden fruits and seeds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8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0708"/>
            <a:ext cx="8246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664.8 Fruits and vegetables; commercial processing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17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0708"/>
            <a:ext cx="7359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635.5 Salad greens; garden crop; Salad greens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7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0708"/>
            <a:ext cx="8627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641.3 Food; food science; technology and engineering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9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0708"/>
            <a:ext cx="62222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633.2 Forage crops; forage crop; silage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59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0708"/>
            <a:ext cx="85048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641.6 Cooking specific materials; cooking with; salt …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To Do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495"/>
            <a:ext cx="8229600" cy="49440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Systematic evaluation of individual project steps</a:t>
            </a:r>
          </a:p>
          <a:p>
            <a:pPr lvl="1"/>
            <a:r>
              <a:rPr lang="en-US" dirty="0" smtClean="0"/>
              <a:t>What works, what does not</a:t>
            </a:r>
          </a:p>
          <a:p>
            <a:pPr lvl="1"/>
            <a:r>
              <a:rPr lang="en-US" dirty="0" smtClean="0"/>
              <a:t>What is generalizable, extensible, scalable</a:t>
            </a:r>
          </a:p>
          <a:p>
            <a:pPr lvl="1"/>
            <a:r>
              <a:rPr lang="en-US" dirty="0" smtClean="0"/>
              <a:t>Increase scope of technical jiggery-pokery (e.g. analyze full texts to produce </a:t>
            </a:r>
            <a:r>
              <a:rPr lang="en-US" dirty="0" err="1" smtClean="0"/>
              <a:t>browsable</a:t>
            </a:r>
            <a:r>
              <a:rPr lang="en-US" dirty="0" smtClean="0"/>
              <a:t> topic/subject-based network graphs)</a:t>
            </a:r>
          </a:p>
          <a:p>
            <a:r>
              <a:rPr lang="en-US" dirty="0"/>
              <a:t>Significant refinement of interface and </a:t>
            </a:r>
            <a:r>
              <a:rPr lang="en-US" dirty="0" smtClean="0"/>
              <a:t>usability</a:t>
            </a:r>
          </a:p>
          <a:p>
            <a:pPr lvl="1"/>
            <a:r>
              <a:rPr lang="en-US" dirty="0" smtClean="0"/>
              <a:t>User studies, mental models</a:t>
            </a:r>
          </a:p>
        </p:txBody>
      </p:sp>
    </p:spTree>
    <p:extLst>
      <p:ext uri="{BB962C8B-B14F-4D97-AF65-F5344CB8AC3E}">
        <p14:creationId xmlns:p14="http://schemas.microsoft.com/office/powerpoint/2010/main" val="116042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1417638"/>
            <a:ext cx="9144000" cy="2709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b="1" dirty="0">
                <a:solidFill>
                  <a:srgbClr val="FF6600"/>
                </a:solidFill>
                <a:latin typeface="Helvetica"/>
                <a:cs typeface="Helvetica"/>
              </a:rPr>
              <a:t>Metadata </a:t>
            </a:r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Connects Data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7200" y="1343665"/>
            <a:ext cx="82351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Problem space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Plenty of metadata in DLs, but usually in silos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Aim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Federated discovery across heterogeneous DLs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Educational DLs, Dublin Core metadata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Support easy cross-</a:t>
            </a:r>
            <a:r>
              <a:rPr lang="en-US" sz="2400" smtClean="0">
                <a:solidFill>
                  <a:srgbClr val="000000"/>
                </a:solidFill>
                <a:latin typeface="Helvetica"/>
                <a:cs typeface="Helvetica"/>
              </a:rPr>
              <a:t>DL browsing</a:t>
            </a:r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Method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Harvest metadata into central bucket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Run text analysis across metadata fields in each record (title, subject, description) and extract terms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Use terms to generate DDC for each record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Develop search/browse tools to run across the new DDC in the augmented bucket</a:t>
            </a:r>
          </a:p>
        </p:txBody>
      </p:sp>
    </p:spTree>
    <p:extLst>
      <p:ext uri="{BB962C8B-B14F-4D97-AF65-F5344CB8AC3E}">
        <p14:creationId xmlns:p14="http://schemas.microsoft.com/office/powerpoint/2010/main" val="3081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Lessons Learned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 takes a lot of work</a:t>
            </a:r>
          </a:p>
          <a:p>
            <a:r>
              <a:rPr lang="en-US" dirty="0" smtClean="0"/>
              <a:t>Good project management is useful</a:t>
            </a:r>
          </a:p>
          <a:p>
            <a:r>
              <a:rPr lang="en-US" dirty="0" smtClean="0"/>
              <a:t>Shared documents work really well</a:t>
            </a:r>
          </a:p>
          <a:p>
            <a:r>
              <a:rPr lang="en-US" dirty="0" smtClean="0"/>
              <a:t>Structured meetings work really well</a:t>
            </a:r>
          </a:p>
          <a:p>
            <a:r>
              <a:rPr lang="en-US" dirty="0" smtClean="0"/>
              <a:t>Face</a:t>
            </a:r>
            <a:r>
              <a:rPr lang="en-US" dirty="0"/>
              <a:t>-to-face works really </a:t>
            </a:r>
            <a:r>
              <a:rPr lang="en-US" dirty="0" smtClean="0"/>
              <a:t>well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Early/Incremental </a:t>
            </a:r>
            <a:r>
              <a:rPr lang="en-US" b="1" dirty="0">
                <a:solidFill>
                  <a:srgbClr val="FF6600"/>
                </a:solidFill>
              </a:rPr>
              <a:t>R</a:t>
            </a:r>
            <a:r>
              <a:rPr lang="en-US" b="1" dirty="0" smtClean="0">
                <a:solidFill>
                  <a:srgbClr val="FF6600"/>
                </a:solidFill>
              </a:rPr>
              <a:t>esults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b="1" dirty="0"/>
              <a:t>Binding, C., </a:t>
            </a:r>
            <a:r>
              <a:rPr lang="en-US" b="1" dirty="0" err="1"/>
              <a:t>Tudhope</a:t>
            </a:r>
            <a:r>
              <a:rPr lang="en-US" b="1" dirty="0"/>
              <a:t>, D., </a:t>
            </a:r>
            <a:r>
              <a:rPr lang="en-US" b="1" dirty="0" err="1"/>
              <a:t>Ahn</a:t>
            </a:r>
            <a:r>
              <a:rPr lang="en-US" b="1" dirty="0"/>
              <a:t>, J-W., Khoo, M., Lin, X., </a:t>
            </a:r>
            <a:r>
              <a:rPr lang="en-US" b="1" dirty="0" err="1"/>
              <a:t>Massam</a:t>
            </a:r>
            <a:r>
              <a:rPr lang="en-US" b="1" dirty="0"/>
              <a:t>, D., &amp; Jones, H. (2013).</a:t>
            </a:r>
            <a:r>
              <a:rPr lang="en-US" dirty="0"/>
              <a:t> Digging Into Metadata. 12th European Networked Knowledge Organization Systems (NKOS) Workshop at the TPDL Conference, Valletta, Malta, Thursday 26th September 2013</a:t>
            </a:r>
            <a:r>
              <a:rPr lang="en-US" dirty="0" smtClean="0"/>
              <a:t>.</a:t>
            </a:r>
          </a:p>
          <a:p>
            <a:r>
              <a:rPr lang="en-US" b="1" dirty="0"/>
              <a:t>Khoo, M., Ding, Y., </a:t>
            </a:r>
            <a:r>
              <a:rPr lang="en-US" b="1" dirty="0" err="1"/>
              <a:t>Kowalczyk</a:t>
            </a:r>
            <a:r>
              <a:rPr lang="en-US" b="1" dirty="0"/>
              <a:t>, S., &amp; </a:t>
            </a:r>
            <a:r>
              <a:rPr lang="en-US" b="1" dirty="0" err="1"/>
              <a:t>Mayernik</a:t>
            </a:r>
            <a:r>
              <a:rPr lang="en-US" b="1" dirty="0"/>
              <a:t>, M. (2013).</a:t>
            </a:r>
            <a:r>
              <a:rPr lang="en-US" dirty="0"/>
              <a:t> Managing Big Data and Big Metadata: Contributions From Digital Libraries. 2013 ACM/IEEE Joint Conference on Digital Libraries, Indianapolis, IN, July 22-26, 2013. </a:t>
            </a:r>
            <a:endParaRPr lang="en-US" dirty="0" smtClean="0"/>
          </a:p>
          <a:p>
            <a:r>
              <a:rPr lang="en-US" b="1" dirty="0" smtClean="0"/>
              <a:t>Khoo</a:t>
            </a:r>
            <a:r>
              <a:rPr lang="en-US" b="1" dirty="0"/>
              <a:t>, M., </a:t>
            </a:r>
            <a:r>
              <a:rPr lang="en-US" b="1" dirty="0" err="1"/>
              <a:t>Tudhope</a:t>
            </a:r>
            <a:r>
              <a:rPr lang="en-US" b="1" dirty="0"/>
              <a:t>, D., Binding, C., Jones, H., and </a:t>
            </a:r>
            <a:r>
              <a:rPr lang="en-US" b="1" dirty="0" err="1"/>
              <a:t>Orrego</a:t>
            </a:r>
            <a:r>
              <a:rPr lang="en-US" b="1" dirty="0"/>
              <a:t>, I. (2013).</a:t>
            </a:r>
            <a:r>
              <a:rPr lang="en-US" dirty="0"/>
              <a:t> OAI-PMH and Metadata Aggregation From Heterogeneous Digital Libraries: Three Case Studies. Conference Note: </a:t>
            </a:r>
            <a:r>
              <a:rPr lang="en-US" dirty="0" err="1"/>
              <a:t>iConference</a:t>
            </a:r>
            <a:r>
              <a:rPr lang="en-US" dirty="0"/>
              <a:t> 2013, Fort Worth, TX, February 12-15, 2013</a:t>
            </a:r>
            <a:r>
              <a:rPr lang="en-US" dirty="0" smtClean="0"/>
              <a:t>.</a:t>
            </a:r>
          </a:p>
          <a:p>
            <a:r>
              <a:rPr lang="en-US" b="1" dirty="0"/>
              <a:t>Khoo, M., </a:t>
            </a:r>
            <a:r>
              <a:rPr lang="en-US" b="1" dirty="0" err="1"/>
              <a:t>Tudhope</a:t>
            </a:r>
            <a:r>
              <a:rPr lang="en-US" b="1" dirty="0"/>
              <a:t>, D., Binding, C., </a:t>
            </a:r>
            <a:r>
              <a:rPr lang="en-US" b="1" dirty="0" err="1"/>
              <a:t>Abels</a:t>
            </a:r>
            <a:r>
              <a:rPr lang="en-US" b="1" dirty="0"/>
              <a:t>, E., Lin, X., &amp; </a:t>
            </a:r>
            <a:r>
              <a:rPr lang="en-US" b="1" dirty="0" err="1"/>
              <a:t>Massam</a:t>
            </a:r>
            <a:r>
              <a:rPr lang="en-US" b="1" dirty="0"/>
              <a:t>, D. (2012)</a:t>
            </a:r>
            <a:r>
              <a:rPr lang="en-US" dirty="0"/>
              <a:t>. 'Towards Digital Repository Interoperability: The Document Indexing and Semantic Tagging Interface for Libraries (DISTIL). Theory and Practice of Digital Libraries (TPDL) 2012, </a:t>
            </a:r>
            <a:r>
              <a:rPr lang="en-US" dirty="0" err="1"/>
              <a:t>Paphos</a:t>
            </a:r>
            <a:r>
              <a:rPr lang="en-US" dirty="0"/>
              <a:t>, Cyprus, September 23-27, 2012</a:t>
            </a:r>
            <a:r>
              <a:rPr lang="en-US" dirty="0" smtClean="0"/>
              <a:t>.</a:t>
            </a:r>
            <a:endParaRPr lang="en-US" b="1" dirty="0" smtClean="0"/>
          </a:p>
          <a:p>
            <a:r>
              <a:rPr lang="en-US" b="1" dirty="0" smtClean="0"/>
              <a:t>Khoo</a:t>
            </a:r>
            <a:r>
              <a:rPr lang="en-US" b="1" dirty="0"/>
              <a:t>, M. (2012).</a:t>
            </a:r>
            <a:r>
              <a:rPr lang="en-US" dirty="0"/>
              <a:t> Digging Into Metadata. Invited panelist: "Library and Information Science in the Big Data Era: Funding, Projects, and Future." 75th Annual Meeting of the American Society for Information Science and Technology, Baltimore, MD, October 26-30, 2012. </a:t>
            </a:r>
            <a:endParaRPr lang="en-US" dirty="0" smtClean="0"/>
          </a:p>
          <a:p>
            <a:r>
              <a:rPr lang="en-US" b="1" dirty="0"/>
              <a:t>Khoo, M., </a:t>
            </a:r>
            <a:r>
              <a:rPr lang="en-US" b="1" dirty="0" err="1"/>
              <a:t>Tudhope</a:t>
            </a:r>
            <a:r>
              <a:rPr lang="en-US" b="1" dirty="0"/>
              <a:t>, D., &amp; Binding, C. (2012).</a:t>
            </a:r>
            <a:r>
              <a:rPr lang="en-US" dirty="0"/>
              <a:t> Extracting Dewey Decimal Classifications from Dublin Core Metadata Records With the DISTIL Project: Preliminary Findings and Observations. Position paper: 11th European Networked Knowledge Organization Systems (NKOS) Workshop, Theory and Practice of Digital Libraries (TPDL), </a:t>
            </a:r>
            <a:r>
              <a:rPr lang="en-US" dirty="0" err="1"/>
              <a:t>Paphos</a:t>
            </a:r>
            <a:r>
              <a:rPr lang="en-US" dirty="0"/>
              <a:t>, Cyprus, September 23-27, 2012. </a:t>
            </a:r>
            <a:endParaRPr lang="en-US" dirty="0" smtClean="0"/>
          </a:p>
          <a:p>
            <a:r>
              <a:rPr lang="en-US" b="1" dirty="0"/>
              <a:t>Khoo, M. (2012).</a:t>
            </a:r>
            <a:r>
              <a:rPr lang="en-US" dirty="0"/>
              <a:t> Invited panelist: "Evaluating Digital Libraries - Methodologies and Challenges." Theory and Practice of Digital Libraries (TPDL), </a:t>
            </a:r>
            <a:r>
              <a:rPr lang="en-US" dirty="0" err="1"/>
              <a:t>Paphos</a:t>
            </a:r>
            <a:r>
              <a:rPr lang="en-US" dirty="0"/>
              <a:t>, Cyprus, September 23-27, 2012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6116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_06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52" y="14942"/>
            <a:ext cx="8406494" cy="6439237"/>
          </a:xfrm>
          <a:prstGeom prst="rect">
            <a:avLst/>
          </a:prstGeom>
          <a:ln>
            <a:noFill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19152" y="-9240"/>
            <a:ext cx="239058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merci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37201" y="0"/>
            <a:ext cx="31884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600"/>
                </a:solidFill>
              </a:rPr>
              <a:t>t</a:t>
            </a:r>
            <a:r>
              <a:rPr lang="en-US" b="1" dirty="0" smtClean="0">
                <a:solidFill>
                  <a:srgbClr val="FF6600"/>
                </a:solidFill>
              </a:rPr>
              <a:t>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6" y="5413027"/>
            <a:ext cx="2979277" cy="1355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362" y="5427968"/>
            <a:ext cx="2032992" cy="1355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7201" y="941294"/>
            <a:ext cx="2366680" cy="366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Alternate Interface(s)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Screen shot 2013-09-25 at 7.15.41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>
            <a:fillRect/>
          </a:stretch>
        </p:blipFill>
        <p:spPr>
          <a:xfrm>
            <a:off x="0" y="1331261"/>
            <a:ext cx="9144000" cy="5028848"/>
          </a:xfrm>
        </p:spPr>
      </p:pic>
    </p:spTree>
    <p:extLst>
      <p:ext uri="{BB962C8B-B14F-4D97-AF65-F5344CB8AC3E}">
        <p14:creationId xmlns:p14="http://schemas.microsoft.com/office/powerpoint/2010/main" val="29757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37"/>
            <a:ext cx="9144000" cy="6005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759" y="1947705"/>
            <a:ext cx="2277776" cy="97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182" y="561036"/>
            <a:ext cx="1656553" cy="786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2" y="4272379"/>
            <a:ext cx="2075748" cy="1046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722" y="5318555"/>
            <a:ext cx="446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National Science Digital Library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8314" y="1486040"/>
            <a:ext cx="107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Drexel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8296" y="218257"/>
            <a:ext cx="218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U. Manchester</a:t>
            </a:r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16" name="Straight Connector 15"/>
          <p:cNvCxnSpPr>
            <a:stCxn id="6" idx="0"/>
          </p:cNvCxnSpPr>
          <p:nvPr/>
        </p:nvCxnSpPr>
        <p:spPr>
          <a:xfrm flipV="1">
            <a:off x="1321596" y="3377541"/>
            <a:ext cx="188293" cy="89483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89111" y="2922593"/>
            <a:ext cx="307622" cy="454948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910379" y="1343582"/>
            <a:ext cx="903420" cy="53818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08596" y="1881762"/>
            <a:ext cx="1089139" cy="15240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4574" y="1433296"/>
            <a:ext cx="231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U. South Wales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989145"/>
            <a:ext cx="914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smtClean="0"/>
              <a:t>				NSDL		IPL			</a:t>
            </a:r>
            <a:r>
              <a:rPr lang="en-US" sz="2200" b="1" dirty="0" err="1" smtClean="0"/>
              <a:t>Intute</a:t>
            </a:r>
            <a:r>
              <a:rPr lang="en-US" sz="2200" b="1" dirty="0" smtClean="0"/>
              <a:t>		Total</a:t>
            </a:r>
          </a:p>
          <a:p>
            <a:pPr lvl="0"/>
            <a:r>
              <a:rPr lang="en-US" sz="2200" dirty="0" smtClean="0"/>
              <a:t>				98,507		40,973</a:t>
            </a:r>
            <a:r>
              <a:rPr lang="en-US" sz="2200" b="1" dirty="0" smtClean="0"/>
              <a:t>		</a:t>
            </a:r>
            <a:r>
              <a:rPr lang="en-US" sz="2200" dirty="0" smtClean="0"/>
              <a:t>124,070</a:t>
            </a:r>
            <a:r>
              <a:rPr lang="en-US" sz="2200" b="1" dirty="0" smtClean="0"/>
              <a:t>	263,550</a:t>
            </a:r>
          </a:p>
        </p:txBody>
      </p:sp>
    </p:spTree>
    <p:extLst>
      <p:ext uri="{BB962C8B-B14F-4D97-AF65-F5344CB8AC3E}">
        <p14:creationId xmlns:p14="http://schemas.microsoft.com/office/powerpoint/2010/main" val="22073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flow-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449"/>
            <a:ext cx="9144000" cy="19834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Project Workflow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98" y="5204684"/>
            <a:ext cx="8667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b="1" dirty="0" smtClean="0"/>
              <a:t>Databases:</a:t>
            </a:r>
          </a:p>
          <a:p>
            <a:pPr lvl="0"/>
            <a:r>
              <a:rPr lang="en-US" sz="2200" b="1" dirty="0" smtClean="0"/>
              <a:t>MASH</a:t>
            </a:r>
            <a:r>
              <a:rPr lang="en-US" sz="2200" dirty="0" smtClean="0"/>
              <a:t> 		</a:t>
            </a:r>
            <a:r>
              <a:rPr lang="en-US" sz="2200" b="1" dirty="0" smtClean="0"/>
              <a:t>M</a:t>
            </a:r>
            <a:r>
              <a:rPr lang="en-US" sz="2200" dirty="0" smtClean="0"/>
              <a:t>etadata </a:t>
            </a:r>
            <a:r>
              <a:rPr lang="en-US" sz="2200" b="1" dirty="0"/>
              <a:t>A</a:t>
            </a:r>
            <a:r>
              <a:rPr lang="en-US" sz="2200" dirty="0" smtClean="0"/>
              <a:t>ggregation </a:t>
            </a:r>
            <a:r>
              <a:rPr lang="en-US" sz="2200" b="1" dirty="0" smtClean="0"/>
              <a:t>S</a:t>
            </a:r>
            <a:r>
              <a:rPr lang="en-US" sz="2200" dirty="0" smtClean="0"/>
              <a:t>torage </a:t>
            </a:r>
            <a:r>
              <a:rPr lang="en-US" sz="2200" dirty="0"/>
              <a:t>and </a:t>
            </a:r>
            <a:r>
              <a:rPr lang="en-US" sz="2200" b="1" dirty="0"/>
              <a:t>H</a:t>
            </a:r>
            <a:r>
              <a:rPr lang="en-US" sz="2200" dirty="0"/>
              <a:t>andling</a:t>
            </a:r>
          </a:p>
          <a:p>
            <a:pPr lvl="0"/>
            <a:r>
              <a:rPr lang="en-US" sz="2200" b="1" dirty="0" smtClean="0"/>
              <a:t>DISTIL</a:t>
            </a:r>
            <a:r>
              <a:rPr lang="en-US" sz="2200" dirty="0" smtClean="0"/>
              <a:t> 		</a:t>
            </a:r>
            <a:r>
              <a:rPr lang="en-US" sz="2200" b="1" dirty="0" smtClean="0"/>
              <a:t>D</a:t>
            </a:r>
            <a:r>
              <a:rPr lang="en-US" sz="2200" dirty="0" smtClean="0"/>
              <a:t>ocument </a:t>
            </a:r>
            <a:r>
              <a:rPr lang="en-US" sz="2200" b="1" dirty="0"/>
              <a:t>I</a:t>
            </a:r>
            <a:r>
              <a:rPr lang="en-US" sz="2200" dirty="0"/>
              <a:t>ndexing &amp; </a:t>
            </a:r>
            <a:r>
              <a:rPr lang="en-US" sz="2200" b="1" dirty="0"/>
              <a:t>S</a:t>
            </a:r>
            <a:r>
              <a:rPr lang="en-US" sz="2200" dirty="0"/>
              <a:t>emantic </a:t>
            </a:r>
            <a:r>
              <a:rPr lang="en-US" sz="2200" b="1" dirty="0" smtClean="0"/>
              <a:t>T</a:t>
            </a:r>
            <a:r>
              <a:rPr lang="en-US" sz="2200" dirty="0" smtClean="0"/>
              <a:t>agging </a:t>
            </a:r>
            <a:r>
              <a:rPr lang="en-US" sz="2200" b="1" dirty="0" smtClean="0"/>
              <a:t>I</a:t>
            </a:r>
            <a:r>
              <a:rPr lang="en-US" sz="2200" dirty="0" smtClean="0"/>
              <a:t>nterface </a:t>
            </a:r>
            <a:r>
              <a:rPr lang="en-US" sz="2200" dirty="0"/>
              <a:t>for </a:t>
            </a:r>
            <a:r>
              <a:rPr lang="en-US" sz="2200" b="1" dirty="0" smtClean="0"/>
              <a:t>L</a:t>
            </a:r>
            <a:r>
              <a:rPr lang="en-US" sz="2200" dirty="0" smtClean="0"/>
              <a:t>ibraries</a:t>
            </a:r>
            <a:endParaRPr lang="en-US" sz="2200" dirty="0"/>
          </a:p>
          <a:p>
            <a:pPr lvl="0"/>
            <a:r>
              <a:rPr lang="en-US" sz="2200" b="1" dirty="0" smtClean="0"/>
              <a:t>DRAMs</a:t>
            </a:r>
            <a:r>
              <a:rPr lang="en-US" sz="2200" dirty="0" smtClean="0"/>
              <a:t> 	</a:t>
            </a:r>
            <a:r>
              <a:rPr lang="en-US" sz="2200" b="1" dirty="0" smtClean="0"/>
              <a:t>D</a:t>
            </a:r>
            <a:r>
              <a:rPr lang="en-US" sz="2200" dirty="0" smtClean="0"/>
              <a:t>ynamic </a:t>
            </a:r>
            <a:r>
              <a:rPr lang="en-US" sz="2200" b="1" dirty="0" smtClean="0"/>
              <a:t>R</a:t>
            </a:r>
            <a:r>
              <a:rPr lang="en-US" sz="2200" dirty="0" smtClean="0"/>
              <a:t>epresentations </a:t>
            </a:r>
            <a:r>
              <a:rPr lang="en-US" sz="2200" dirty="0"/>
              <a:t>of </a:t>
            </a:r>
            <a:r>
              <a:rPr lang="en-US" sz="2200" b="1" dirty="0" smtClean="0"/>
              <a:t>A</a:t>
            </a:r>
            <a:r>
              <a:rPr lang="en-US" sz="2200" dirty="0" smtClean="0"/>
              <a:t>nnotated </a:t>
            </a:r>
            <a:r>
              <a:rPr lang="en-US" sz="2200" b="1" dirty="0"/>
              <a:t>M</a:t>
            </a:r>
            <a:r>
              <a:rPr lang="en-US" sz="2200" dirty="0" smtClean="0"/>
              <a:t>etadata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41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flow-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449"/>
            <a:ext cx="9144000" cy="19834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Project Workflow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98" y="5204684"/>
            <a:ext cx="8667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b="1" dirty="0" smtClean="0"/>
              <a:t>Databases:</a:t>
            </a:r>
          </a:p>
          <a:p>
            <a:pPr lvl="0"/>
            <a:r>
              <a:rPr lang="en-US" sz="2200" b="1" dirty="0" smtClean="0"/>
              <a:t>MASH</a:t>
            </a:r>
            <a:r>
              <a:rPr lang="en-US" sz="2200" dirty="0" smtClean="0"/>
              <a:t> 		</a:t>
            </a:r>
            <a:r>
              <a:rPr lang="en-US" sz="2200" b="1" dirty="0" smtClean="0"/>
              <a:t>M</a:t>
            </a:r>
            <a:r>
              <a:rPr lang="en-US" sz="2200" dirty="0" smtClean="0"/>
              <a:t>etadata </a:t>
            </a:r>
            <a:r>
              <a:rPr lang="en-US" sz="2200" b="1" dirty="0"/>
              <a:t>A</a:t>
            </a:r>
            <a:r>
              <a:rPr lang="en-US" sz="2200" dirty="0" smtClean="0"/>
              <a:t>ggregation </a:t>
            </a:r>
            <a:r>
              <a:rPr lang="en-US" sz="2200" b="1" dirty="0" smtClean="0"/>
              <a:t>S</a:t>
            </a:r>
            <a:r>
              <a:rPr lang="en-US" sz="2200" dirty="0" smtClean="0"/>
              <a:t>torage </a:t>
            </a:r>
            <a:r>
              <a:rPr lang="en-US" sz="2200" dirty="0"/>
              <a:t>and </a:t>
            </a:r>
            <a:r>
              <a:rPr lang="en-US" sz="2200" b="1" dirty="0"/>
              <a:t>H</a:t>
            </a:r>
            <a:r>
              <a:rPr lang="en-US" sz="2200" dirty="0"/>
              <a:t>andling</a:t>
            </a:r>
          </a:p>
          <a:p>
            <a:pPr lvl="0"/>
            <a:r>
              <a:rPr lang="en-US" sz="2200" b="1" dirty="0" smtClean="0"/>
              <a:t>DISTIL</a:t>
            </a:r>
            <a:r>
              <a:rPr lang="en-US" sz="2200" dirty="0" smtClean="0"/>
              <a:t> 		</a:t>
            </a:r>
            <a:r>
              <a:rPr lang="en-US" sz="2200" b="1" dirty="0" smtClean="0"/>
              <a:t>D</a:t>
            </a:r>
            <a:r>
              <a:rPr lang="en-US" sz="2200" dirty="0" smtClean="0"/>
              <a:t>ocument </a:t>
            </a:r>
            <a:r>
              <a:rPr lang="en-US" sz="2200" b="1" dirty="0"/>
              <a:t>I</a:t>
            </a:r>
            <a:r>
              <a:rPr lang="en-US" sz="2200" dirty="0"/>
              <a:t>ndexing &amp; </a:t>
            </a:r>
            <a:r>
              <a:rPr lang="en-US" sz="2200" b="1" dirty="0"/>
              <a:t>S</a:t>
            </a:r>
            <a:r>
              <a:rPr lang="en-US" sz="2200" dirty="0"/>
              <a:t>emantic </a:t>
            </a:r>
            <a:r>
              <a:rPr lang="en-US" sz="2200" b="1" dirty="0" smtClean="0"/>
              <a:t>T</a:t>
            </a:r>
            <a:r>
              <a:rPr lang="en-US" sz="2200" dirty="0" smtClean="0"/>
              <a:t>agging </a:t>
            </a:r>
            <a:r>
              <a:rPr lang="en-US" sz="2200" b="1" dirty="0" smtClean="0"/>
              <a:t>I</a:t>
            </a:r>
            <a:r>
              <a:rPr lang="en-US" sz="2200" dirty="0" smtClean="0"/>
              <a:t>nterface </a:t>
            </a:r>
            <a:r>
              <a:rPr lang="en-US" sz="2200" dirty="0"/>
              <a:t>for </a:t>
            </a:r>
            <a:r>
              <a:rPr lang="en-US" sz="2200" b="1" dirty="0" smtClean="0"/>
              <a:t>L</a:t>
            </a:r>
            <a:r>
              <a:rPr lang="en-US" sz="2200" dirty="0" smtClean="0"/>
              <a:t>ibraries</a:t>
            </a:r>
            <a:endParaRPr lang="en-US" sz="2200" dirty="0"/>
          </a:p>
          <a:p>
            <a:pPr lvl="0"/>
            <a:r>
              <a:rPr lang="en-US" sz="2200" b="1" dirty="0" smtClean="0"/>
              <a:t>DRAMs</a:t>
            </a:r>
            <a:r>
              <a:rPr lang="en-US" sz="2200" dirty="0" smtClean="0"/>
              <a:t> 	</a:t>
            </a:r>
            <a:r>
              <a:rPr lang="en-US" sz="2200" b="1" dirty="0" smtClean="0"/>
              <a:t>D</a:t>
            </a:r>
            <a:r>
              <a:rPr lang="en-US" sz="2200" dirty="0" smtClean="0"/>
              <a:t>ynamic </a:t>
            </a:r>
            <a:r>
              <a:rPr lang="en-US" sz="2200" b="1" dirty="0" smtClean="0"/>
              <a:t>R</a:t>
            </a:r>
            <a:r>
              <a:rPr lang="en-US" sz="2200" dirty="0" smtClean="0"/>
              <a:t>epresentations </a:t>
            </a:r>
            <a:r>
              <a:rPr lang="en-US" sz="2200" dirty="0"/>
              <a:t>of </a:t>
            </a:r>
            <a:r>
              <a:rPr lang="en-US" sz="2200" b="1" dirty="0" smtClean="0"/>
              <a:t>A</a:t>
            </a:r>
            <a:r>
              <a:rPr lang="en-US" sz="2200" dirty="0" smtClean="0"/>
              <a:t>nnotated </a:t>
            </a:r>
            <a:r>
              <a:rPr lang="en-US" sz="2200" b="1" dirty="0"/>
              <a:t>M</a:t>
            </a:r>
            <a:r>
              <a:rPr lang="en-US" sz="2200" dirty="0" smtClean="0"/>
              <a:t>etadata</a:t>
            </a:r>
            <a:endParaRPr lang="en-US" sz="2200" dirty="0"/>
          </a:p>
        </p:txBody>
      </p:sp>
      <p:sp>
        <p:nvSpPr>
          <p:cNvPr id="7" name="Rounded Rectangle 6"/>
          <p:cNvSpPr/>
          <p:nvPr/>
        </p:nvSpPr>
        <p:spPr>
          <a:xfrm>
            <a:off x="14941" y="951108"/>
            <a:ext cx="1927412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764" y="3456953"/>
            <a:ext cx="88066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</a:rPr>
              <a:t>arvesting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				  														 				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flow-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449"/>
            <a:ext cx="9144000" cy="19834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Project Workflow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98" y="5204684"/>
            <a:ext cx="8667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b="1" dirty="0" smtClean="0"/>
              <a:t>Databases:</a:t>
            </a:r>
          </a:p>
          <a:p>
            <a:pPr lvl="0"/>
            <a:r>
              <a:rPr lang="en-US" sz="2200" b="1" dirty="0" smtClean="0"/>
              <a:t>MASH</a:t>
            </a:r>
            <a:r>
              <a:rPr lang="en-US" sz="2200" dirty="0" smtClean="0"/>
              <a:t> 		</a:t>
            </a:r>
            <a:r>
              <a:rPr lang="en-US" sz="2200" b="1" dirty="0" smtClean="0"/>
              <a:t>M</a:t>
            </a:r>
            <a:r>
              <a:rPr lang="en-US" sz="2200" dirty="0" smtClean="0"/>
              <a:t>etadata </a:t>
            </a:r>
            <a:r>
              <a:rPr lang="en-US" sz="2200" b="1" dirty="0"/>
              <a:t>A</a:t>
            </a:r>
            <a:r>
              <a:rPr lang="en-US" sz="2200" dirty="0" smtClean="0"/>
              <a:t>ggregation </a:t>
            </a:r>
            <a:r>
              <a:rPr lang="en-US" sz="2200" b="1" dirty="0" smtClean="0"/>
              <a:t>S</a:t>
            </a:r>
            <a:r>
              <a:rPr lang="en-US" sz="2200" dirty="0" smtClean="0"/>
              <a:t>torage </a:t>
            </a:r>
            <a:r>
              <a:rPr lang="en-US" sz="2200" dirty="0"/>
              <a:t>and </a:t>
            </a:r>
            <a:r>
              <a:rPr lang="en-US" sz="2200" b="1" dirty="0"/>
              <a:t>H</a:t>
            </a:r>
            <a:r>
              <a:rPr lang="en-US" sz="2200" dirty="0"/>
              <a:t>andling</a:t>
            </a:r>
          </a:p>
          <a:p>
            <a:pPr lvl="0"/>
            <a:r>
              <a:rPr lang="en-US" sz="2200" b="1" dirty="0" smtClean="0"/>
              <a:t>DISTIL</a:t>
            </a:r>
            <a:r>
              <a:rPr lang="en-US" sz="2200" dirty="0" smtClean="0"/>
              <a:t> 		</a:t>
            </a:r>
            <a:r>
              <a:rPr lang="en-US" sz="2200" b="1" dirty="0" smtClean="0"/>
              <a:t>D</a:t>
            </a:r>
            <a:r>
              <a:rPr lang="en-US" sz="2200" dirty="0" smtClean="0"/>
              <a:t>ocument </a:t>
            </a:r>
            <a:r>
              <a:rPr lang="en-US" sz="2200" b="1" dirty="0"/>
              <a:t>I</a:t>
            </a:r>
            <a:r>
              <a:rPr lang="en-US" sz="2200" dirty="0"/>
              <a:t>ndexing &amp; </a:t>
            </a:r>
            <a:r>
              <a:rPr lang="en-US" sz="2200" b="1" dirty="0"/>
              <a:t>S</a:t>
            </a:r>
            <a:r>
              <a:rPr lang="en-US" sz="2200" dirty="0"/>
              <a:t>emantic </a:t>
            </a:r>
            <a:r>
              <a:rPr lang="en-US" sz="2200" b="1" dirty="0" smtClean="0"/>
              <a:t>T</a:t>
            </a:r>
            <a:r>
              <a:rPr lang="en-US" sz="2200" dirty="0" smtClean="0"/>
              <a:t>agging </a:t>
            </a:r>
            <a:r>
              <a:rPr lang="en-US" sz="2200" b="1" dirty="0" smtClean="0"/>
              <a:t>I</a:t>
            </a:r>
            <a:r>
              <a:rPr lang="en-US" sz="2200" dirty="0" smtClean="0"/>
              <a:t>nterface </a:t>
            </a:r>
            <a:r>
              <a:rPr lang="en-US" sz="2200" dirty="0"/>
              <a:t>for </a:t>
            </a:r>
            <a:r>
              <a:rPr lang="en-US" sz="2200" b="1" dirty="0" smtClean="0"/>
              <a:t>L</a:t>
            </a:r>
            <a:r>
              <a:rPr lang="en-US" sz="2200" dirty="0" smtClean="0"/>
              <a:t>ibraries</a:t>
            </a:r>
            <a:endParaRPr lang="en-US" sz="2200" dirty="0"/>
          </a:p>
          <a:p>
            <a:pPr lvl="0"/>
            <a:r>
              <a:rPr lang="en-US" sz="2200" b="1" dirty="0" smtClean="0"/>
              <a:t>DRAMs</a:t>
            </a:r>
            <a:r>
              <a:rPr lang="en-US" sz="2200" dirty="0" smtClean="0"/>
              <a:t> 	</a:t>
            </a:r>
            <a:r>
              <a:rPr lang="en-US" sz="2200" b="1" dirty="0" smtClean="0"/>
              <a:t>D</a:t>
            </a:r>
            <a:r>
              <a:rPr lang="en-US" sz="2200" dirty="0" smtClean="0"/>
              <a:t>ynamic </a:t>
            </a:r>
            <a:r>
              <a:rPr lang="en-US" sz="2200" b="1" dirty="0" smtClean="0"/>
              <a:t>R</a:t>
            </a:r>
            <a:r>
              <a:rPr lang="en-US" sz="2200" dirty="0" smtClean="0"/>
              <a:t>epresentations </a:t>
            </a:r>
            <a:r>
              <a:rPr lang="en-US" sz="2200" dirty="0"/>
              <a:t>of </a:t>
            </a:r>
            <a:r>
              <a:rPr lang="en-US" sz="2200" b="1" dirty="0" smtClean="0"/>
              <a:t>A</a:t>
            </a:r>
            <a:r>
              <a:rPr lang="en-US" sz="2200" dirty="0" smtClean="0"/>
              <a:t>nnotated </a:t>
            </a:r>
            <a:r>
              <a:rPr lang="en-US" sz="2200" b="1" dirty="0"/>
              <a:t>M</a:t>
            </a:r>
            <a:r>
              <a:rPr lang="en-US" sz="2200" dirty="0" smtClean="0"/>
              <a:t>etadata</a:t>
            </a:r>
            <a:endParaRPr lang="en-US" sz="2200" dirty="0"/>
          </a:p>
        </p:txBody>
      </p:sp>
      <p:sp>
        <p:nvSpPr>
          <p:cNvPr id="7" name="Rounded Rectangle 6"/>
          <p:cNvSpPr/>
          <p:nvPr/>
        </p:nvSpPr>
        <p:spPr>
          <a:xfrm>
            <a:off x="14941" y="951108"/>
            <a:ext cx="1927412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42353" y="951108"/>
            <a:ext cx="4422588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764" y="3456953"/>
            <a:ext cx="88066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</a:rPr>
              <a:t>arvesting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				  technical jiggery-pokery														 					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flow-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449"/>
            <a:ext cx="9144000" cy="19834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Project Workflow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98" y="5204684"/>
            <a:ext cx="8667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b="1" dirty="0" smtClean="0"/>
              <a:t>Databases:</a:t>
            </a:r>
          </a:p>
          <a:p>
            <a:pPr lvl="0"/>
            <a:r>
              <a:rPr lang="en-US" sz="2200" b="1" dirty="0" smtClean="0"/>
              <a:t>MASH</a:t>
            </a:r>
            <a:r>
              <a:rPr lang="en-US" sz="2200" dirty="0" smtClean="0"/>
              <a:t> 		</a:t>
            </a:r>
            <a:r>
              <a:rPr lang="en-US" sz="2200" b="1" dirty="0" smtClean="0"/>
              <a:t>M</a:t>
            </a:r>
            <a:r>
              <a:rPr lang="en-US" sz="2200" dirty="0" smtClean="0"/>
              <a:t>etadata </a:t>
            </a:r>
            <a:r>
              <a:rPr lang="en-US" sz="2200" b="1" dirty="0"/>
              <a:t>A</a:t>
            </a:r>
            <a:r>
              <a:rPr lang="en-US" sz="2200" dirty="0" smtClean="0"/>
              <a:t>ggregation </a:t>
            </a:r>
            <a:r>
              <a:rPr lang="en-US" sz="2200" b="1" dirty="0" smtClean="0"/>
              <a:t>S</a:t>
            </a:r>
            <a:r>
              <a:rPr lang="en-US" sz="2200" dirty="0" smtClean="0"/>
              <a:t>torage </a:t>
            </a:r>
            <a:r>
              <a:rPr lang="en-US" sz="2200" dirty="0"/>
              <a:t>and </a:t>
            </a:r>
            <a:r>
              <a:rPr lang="en-US" sz="2200" b="1" dirty="0"/>
              <a:t>H</a:t>
            </a:r>
            <a:r>
              <a:rPr lang="en-US" sz="2200" dirty="0"/>
              <a:t>andling</a:t>
            </a:r>
          </a:p>
          <a:p>
            <a:pPr lvl="0"/>
            <a:r>
              <a:rPr lang="en-US" sz="2200" b="1" dirty="0" smtClean="0"/>
              <a:t>DISTIL</a:t>
            </a:r>
            <a:r>
              <a:rPr lang="en-US" sz="2200" dirty="0" smtClean="0"/>
              <a:t> 		</a:t>
            </a:r>
            <a:r>
              <a:rPr lang="en-US" sz="2200" b="1" dirty="0" smtClean="0"/>
              <a:t>D</a:t>
            </a:r>
            <a:r>
              <a:rPr lang="en-US" sz="2200" dirty="0" smtClean="0"/>
              <a:t>ocument </a:t>
            </a:r>
            <a:r>
              <a:rPr lang="en-US" sz="2200" b="1" dirty="0"/>
              <a:t>I</a:t>
            </a:r>
            <a:r>
              <a:rPr lang="en-US" sz="2200" dirty="0"/>
              <a:t>ndexing &amp; </a:t>
            </a:r>
            <a:r>
              <a:rPr lang="en-US" sz="2200" b="1" dirty="0"/>
              <a:t>S</a:t>
            </a:r>
            <a:r>
              <a:rPr lang="en-US" sz="2200" dirty="0"/>
              <a:t>emantic </a:t>
            </a:r>
            <a:r>
              <a:rPr lang="en-US" sz="2200" b="1" dirty="0" smtClean="0"/>
              <a:t>T</a:t>
            </a:r>
            <a:r>
              <a:rPr lang="en-US" sz="2200" dirty="0" smtClean="0"/>
              <a:t>agging </a:t>
            </a:r>
            <a:r>
              <a:rPr lang="en-US" sz="2200" b="1" dirty="0" smtClean="0"/>
              <a:t>I</a:t>
            </a:r>
            <a:r>
              <a:rPr lang="en-US" sz="2200" dirty="0" smtClean="0"/>
              <a:t>nterface </a:t>
            </a:r>
            <a:r>
              <a:rPr lang="en-US" sz="2200" dirty="0"/>
              <a:t>for </a:t>
            </a:r>
            <a:r>
              <a:rPr lang="en-US" sz="2200" b="1" dirty="0" smtClean="0"/>
              <a:t>L</a:t>
            </a:r>
            <a:r>
              <a:rPr lang="en-US" sz="2200" dirty="0" smtClean="0"/>
              <a:t>ibraries</a:t>
            </a:r>
            <a:endParaRPr lang="en-US" sz="2200" dirty="0"/>
          </a:p>
          <a:p>
            <a:pPr lvl="0"/>
            <a:r>
              <a:rPr lang="en-US" sz="2200" b="1" dirty="0" smtClean="0"/>
              <a:t>DRAMs</a:t>
            </a:r>
            <a:r>
              <a:rPr lang="en-US" sz="2200" dirty="0" smtClean="0"/>
              <a:t> 	</a:t>
            </a:r>
            <a:r>
              <a:rPr lang="en-US" sz="2200" b="1" dirty="0" smtClean="0"/>
              <a:t>D</a:t>
            </a:r>
            <a:r>
              <a:rPr lang="en-US" sz="2200" dirty="0" smtClean="0"/>
              <a:t>ynamic </a:t>
            </a:r>
            <a:r>
              <a:rPr lang="en-US" sz="2200" b="1" dirty="0" smtClean="0"/>
              <a:t>R</a:t>
            </a:r>
            <a:r>
              <a:rPr lang="en-US" sz="2200" dirty="0" smtClean="0"/>
              <a:t>epresentations </a:t>
            </a:r>
            <a:r>
              <a:rPr lang="en-US" sz="2200" dirty="0"/>
              <a:t>of </a:t>
            </a:r>
            <a:r>
              <a:rPr lang="en-US" sz="2200" b="1" dirty="0" smtClean="0"/>
              <a:t>A</a:t>
            </a:r>
            <a:r>
              <a:rPr lang="en-US" sz="2200" dirty="0" smtClean="0"/>
              <a:t>nnotated </a:t>
            </a:r>
            <a:r>
              <a:rPr lang="en-US" sz="2200" b="1" dirty="0"/>
              <a:t>M</a:t>
            </a:r>
            <a:r>
              <a:rPr lang="en-US" sz="2200" dirty="0" smtClean="0"/>
              <a:t>etadata</a:t>
            </a:r>
            <a:endParaRPr lang="en-US" sz="2200" dirty="0"/>
          </a:p>
        </p:txBody>
      </p:sp>
      <p:sp>
        <p:nvSpPr>
          <p:cNvPr id="7" name="Rounded Rectangle 6"/>
          <p:cNvSpPr/>
          <p:nvPr/>
        </p:nvSpPr>
        <p:spPr>
          <a:xfrm>
            <a:off x="14941" y="951108"/>
            <a:ext cx="1927412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42353" y="951108"/>
            <a:ext cx="4422588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64940" y="951108"/>
            <a:ext cx="2779059" cy="257500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764" y="3456953"/>
            <a:ext cx="920376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</a:rPr>
              <a:t>arvesting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				  technical jiggery-pokery														    viz. tools</a:t>
            </a:r>
          </a:p>
        </p:txBody>
      </p:sp>
    </p:spTree>
    <p:extLst>
      <p:ext uri="{BB962C8B-B14F-4D97-AF65-F5344CB8AC3E}">
        <p14:creationId xmlns:p14="http://schemas.microsoft.com/office/powerpoint/2010/main" val="30758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Dashboard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" y="1180354"/>
            <a:ext cx="9129911" cy="55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4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059" y="1600200"/>
            <a:ext cx="869576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a DDC concept-to-concept graph in </a:t>
            </a:r>
            <a:r>
              <a:rPr lang="en-US" dirty="0" err="1" smtClean="0"/>
              <a:t>Gephi</a:t>
            </a:r>
            <a:endParaRPr lang="en-US" dirty="0" smtClean="0"/>
          </a:p>
          <a:p>
            <a:pPr lvl="1"/>
            <a:r>
              <a:rPr lang="en-US" dirty="0" smtClean="0"/>
              <a:t>Two nodes (concepts) are connected if their similarity score exceeds a certain threshold</a:t>
            </a:r>
          </a:p>
          <a:p>
            <a:pPr lvl="1"/>
            <a:r>
              <a:rPr lang="en-US" dirty="0" smtClean="0"/>
              <a:t>Similarity scores calculated from the DDC codes retrieved from DISTIL</a:t>
            </a:r>
          </a:p>
          <a:p>
            <a:r>
              <a:rPr lang="en-US" dirty="0" smtClean="0"/>
              <a:t>Export </a:t>
            </a:r>
            <a:r>
              <a:rPr lang="en-US" dirty="0" err="1"/>
              <a:t>Gephi</a:t>
            </a:r>
            <a:r>
              <a:rPr lang="en-US" dirty="0"/>
              <a:t> </a:t>
            </a:r>
            <a:r>
              <a:rPr lang="en-US" dirty="0" smtClean="0"/>
              <a:t>graphs </a:t>
            </a:r>
            <a:r>
              <a:rPr lang="en-US" dirty="0"/>
              <a:t>into </a:t>
            </a:r>
            <a:r>
              <a:rPr lang="en-US" dirty="0" err="1" smtClean="0"/>
              <a:t>sigma.js</a:t>
            </a:r>
            <a:r>
              <a:rPr lang="en-US" dirty="0" smtClean="0"/>
              <a:t> – JS interactive browser</a:t>
            </a:r>
            <a:endParaRPr lang="en-US" dirty="0"/>
          </a:p>
          <a:p>
            <a:r>
              <a:rPr lang="en-US" dirty="0" smtClean="0"/>
              <a:t>Users </a:t>
            </a:r>
            <a:r>
              <a:rPr lang="en-US" dirty="0"/>
              <a:t>interact with the graph through the browser: </a:t>
            </a:r>
          </a:p>
          <a:p>
            <a:pPr lvl="1"/>
            <a:r>
              <a:rPr lang="en-US" dirty="0"/>
              <a:t>Overview </a:t>
            </a:r>
            <a:r>
              <a:rPr lang="en-US" dirty="0">
                <a:sym typeface="Wingdings"/>
              </a:rPr>
              <a:t> Show the distribution of all concepts and their structural/content-based clusters</a:t>
            </a:r>
          </a:p>
          <a:p>
            <a:pPr lvl="1"/>
            <a:r>
              <a:rPr lang="en-US" dirty="0">
                <a:sym typeface="Wingdings"/>
              </a:rPr>
              <a:t>Details  Selectively show the node labels</a:t>
            </a:r>
          </a:p>
          <a:p>
            <a:pPr lvl="1"/>
            <a:r>
              <a:rPr lang="en-US" dirty="0">
                <a:sym typeface="Wingdings"/>
              </a:rPr>
              <a:t>More details  By mouse over, show more detailed information of the nodes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Network Analysis/Interactive Views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793</Words>
  <Application>Microsoft Office PowerPoint</Application>
  <PresentationFormat>On-screen Show (4:3)</PresentationFormat>
  <Paragraphs>101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Digging into Metadata (abridged)</vt:lpstr>
      <vt:lpstr>Metadata Connects Data</vt:lpstr>
      <vt:lpstr>PowerPoint Presentation</vt:lpstr>
      <vt:lpstr>Project Workflow</vt:lpstr>
      <vt:lpstr>Project Workflow</vt:lpstr>
      <vt:lpstr>Project Workflow</vt:lpstr>
      <vt:lpstr>Project Workflow</vt:lpstr>
      <vt:lpstr>Dashboard</vt:lpstr>
      <vt:lpstr>Network Analysis/Interactive 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Do</vt:lpstr>
      <vt:lpstr>Lessons Learned</vt:lpstr>
      <vt:lpstr>Early/Incremental Results</vt:lpstr>
      <vt:lpstr>merci</vt:lpstr>
      <vt:lpstr>Alternate Interface(s)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Khoo</dc:creator>
  <cp:lastModifiedBy>Gail Zboch</cp:lastModifiedBy>
  <cp:revision>184</cp:revision>
  <dcterms:created xsi:type="dcterms:W3CDTF">2013-09-26T06:11:49Z</dcterms:created>
  <dcterms:modified xsi:type="dcterms:W3CDTF">2013-11-14T16:53:40Z</dcterms:modified>
</cp:coreProperties>
</file>