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39" r:id="rId1"/>
  </p:sldMasterIdLst>
  <p:sldIdLst>
    <p:sldId id="256" r:id="rId2"/>
    <p:sldId id="280" r:id="rId3"/>
    <p:sldId id="259" r:id="rId4"/>
    <p:sldId id="262" r:id="rId5"/>
    <p:sldId id="263" r:id="rId6"/>
    <p:sldId id="277" r:id="rId7"/>
    <p:sldId id="271" r:id="rId8"/>
    <p:sldId id="265" r:id="rId9"/>
    <p:sldId id="266" r:id="rId10"/>
    <p:sldId id="267" r:id="rId11"/>
    <p:sldId id="257" r:id="rId12"/>
    <p:sldId id="268" r:id="rId13"/>
    <p:sldId id="269" r:id="rId14"/>
    <p:sldId id="275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80" autoAdjust="0"/>
    <p:restoredTop sz="99430" autoAdjust="0"/>
  </p:normalViewPr>
  <p:slideViewPr>
    <p:cSldViewPr snapToGrid="0" snapToObjects="1"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0190-0DB2-6D4D-BA1D-93897FFBB2DC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0190-0DB2-6D4D-BA1D-93897FFBB2DC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8B5-2A45-E14D-9879-E7A29194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0190-0DB2-6D4D-BA1D-93897FFBB2DC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8B5-2A45-E14D-9879-E7A29194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0190-0DB2-6D4D-BA1D-93897FFBB2DC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8B5-2A45-E14D-9879-E7A29194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0190-0DB2-6D4D-BA1D-93897FFBB2DC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8B5-2A45-E14D-9879-E7A29194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0190-0DB2-6D4D-BA1D-93897FFBB2DC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8B5-2A45-E14D-9879-E7A29194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0190-0DB2-6D4D-BA1D-93897FFBB2DC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8B5-2A45-E14D-9879-E7A29194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0190-0DB2-6D4D-BA1D-93897FFBB2DC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8B5-2A45-E14D-9879-E7A29194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0190-0DB2-6D4D-BA1D-93897FFBB2DC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C740190-0DB2-6D4D-BA1D-93897FFBB2DC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F5018B5-2A45-E14D-9879-E7A29194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C740190-0DB2-6D4D-BA1D-93897FFBB2DC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F5018B5-2A45-E14D-9879-E7A29194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6579"/>
            <a:ext cx="8012281" cy="1828800"/>
          </a:xfrm>
        </p:spPr>
        <p:txBody>
          <a:bodyPr>
            <a:normAutofit fontScale="90000"/>
          </a:bodyPr>
          <a:lstStyle/>
          <a:p>
            <a:pPr algn="r"/>
            <a:r>
              <a:rPr lang="en-US" cap="small" spc="400" dirty="0" smtClean="0"/>
              <a:t>Seeing Sonic: The </a:t>
            </a:r>
            <a:r>
              <a:rPr lang="en-US" cap="small" spc="400" dirty="0" err="1" smtClean="0"/>
              <a:t>PoemViewer</a:t>
            </a:r>
            <a:r>
              <a:rPr lang="en-US" cap="small" spc="400" dirty="0" smtClean="0"/>
              <a:t> Visualization Tool </a:t>
            </a:r>
            <a:endParaRPr lang="en-US" cap="small" spc="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6-14 at 12.2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67"/>
            <a:ext cx="9144000" cy="3842343"/>
          </a:xfrm>
          <a:prstGeom prst="rect">
            <a:avLst/>
          </a:prstGeom>
        </p:spPr>
      </p:pic>
      <p:pic>
        <p:nvPicPr>
          <p:cNvPr id="6" name="Picture 5" descr="Screen Shot 2013-06-14 at 12.22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8" y="3994536"/>
            <a:ext cx="5588000" cy="28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75650" cy="869950"/>
          </a:xfrm>
        </p:spPr>
        <p:txBody>
          <a:bodyPr>
            <a:normAutofit/>
          </a:bodyPr>
          <a:lstStyle/>
          <a:p>
            <a:r>
              <a:rPr lang="en-US" cap="small" spc="200" dirty="0" smtClean="0"/>
              <a:t>Glyph Design 		Mouth Placement</a:t>
            </a:r>
            <a:endParaRPr lang="en-US" cap="small" spc="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1752600"/>
            <a:ext cx="2136775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Showing: </a:t>
            </a:r>
            <a:endParaRPr lang="en-US" dirty="0"/>
          </a:p>
          <a:p>
            <a:pPr marL="285750" indent="-285750">
              <a:buClr>
                <a:schemeClr val="bg1"/>
              </a:buClr>
              <a:buFont typeface="Wingdings" charset="2"/>
              <a:buChar char="Ø"/>
            </a:pPr>
            <a:r>
              <a:rPr lang="en-US" dirty="0" smtClean="0"/>
              <a:t>Which part of the tongue is  used</a:t>
            </a:r>
          </a:p>
          <a:p>
            <a:pPr marL="285750" indent="-285750">
              <a:buClr>
                <a:schemeClr val="bg1"/>
              </a:buClr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Clr>
                <a:schemeClr val="bg1"/>
              </a:buClr>
              <a:buFont typeface="Wingdings" charset="2"/>
              <a:buChar char="Ø"/>
            </a:pPr>
            <a:r>
              <a:rPr lang="en-US" dirty="0" smtClean="0"/>
              <a:t>How high the tongue is </a:t>
            </a:r>
            <a:r>
              <a:rPr lang="en-US" smtClean="0"/>
              <a:t>raised </a:t>
            </a:r>
          </a:p>
          <a:p>
            <a:pPr marL="285750" indent="-285750">
              <a:buClr>
                <a:schemeClr val="bg1"/>
              </a:buClr>
              <a:buFont typeface="Wingdings" charset="2"/>
              <a:buChar char="Ø"/>
            </a:pPr>
            <a:endParaRPr lang="en-US" smtClean="0"/>
          </a:p>
          <a:p>
            <a:pPr marL="285750" indent="-285750">
              <a:buClr>
                <a:schemeClr val="bg1"/>
              </a:buClr>
              <a:buFont typeface="Wingdings" charset="2"/>
              <a:buChar char="Ø"/>
            </a:pPr>
            <a:r>
              <a:rPr lang="en-US" dirty="0" smtClean="0"/>
              <a:t>Whether lips are rounded or relaxed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" r="86941"/>
          <a:stretch/>
        </p:blipFill>
        <p:spPr>
          <a:xfrm>
            <a:off x="7030295" y="2554754"/>
            <a:ext cx="1691640" cy="1412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3" r="78837"/>
          <a:stretch/>
        </p:blipFill>
        <p:spPr>
          <a:xfrm>
            <a:off x="3530740" y="2546256"/>
            <a:ext cx="2044200" cy="1704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4471" r="19502"/>
          <a:stretch/>
        </p:blipFill>
        <p:spPr>
          <a:xfrm>
            <a:off x="3975240" y="4578964"/>
            <a:ext cx="1521971" cy="1863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1398" r="22946"/>
          <a:stretch/>
        </p:blipFill>
        <p:spPr>
          <a:xfrm>
            <a:off x="6772507" y="4607232"/>
            <a:ext cx="2028803" cy="1412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7615" y="1752084"/>
            <a:ext cx="15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Design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09670" y="1752084"/>
            <a:ext cx="15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769755" y="3021929"/>
            <a:ext cx="15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Rounded Lips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769758" y="5150348"/>
            <a:ext cx="15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Relaxed Lips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574940" y="3147062"/>
            <a:ext cx="1170289" cy="23621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74940" y="5204462"/>
            <a:ext cx="1170289" cy="23621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spc="200" dirty="0" smtClean="0"/>
              <a:t>Mouth Placement Transition </a:t>
            </a:r>
            <a:endParaRPr lang="en-US" cap="small" spc="200" dirty="0"/>
          </a:p>
        </p:txBody>
      </p:sp>
      <p:sp>
        <p:nvSpPr>
          <p:cNvPr id="7" name="TextBox 6"/>
          <p:cNvSpPr txBox="1"/>
          <p:nvPr/>
        </p:nvSpPr>
        <p:spPr>
          <a:xfrm>
            <a:off x="612648" y="4980543"/>
            <a:ext cx="764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Movement from high-back, lips rounded to high-front, lips relaxed: e.g. “museum”</a:t>
            </a:r>
            <a:endParaRPr lang="en-US" dirty="0"/>
          </a:p>
        </p:txBody>
      </p:sp>
      <p:pic>
        <p:nvPicPr>
          <p:cNvPr id="3" name="Picture 2" descr="gly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99" y="1685924"/>
            <a:ext cx="5794374" cy="30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600" y="565434"/>
            <a:ext cx="8229600" cy="1175266"/>
            <a:chOff x="609600" y="347133"/>
            <a:chExt cx="8229600" cy="1175266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609600" y="347133"/>
              <a:ext cx="8229600" cy="990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cap="small" spc="200" dirty="0" smtClean="0"/>
                <a:t>In a Station of the Metro</a:t>
              </a:r>
              <a:endParaRPr lang="en-US" spc="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7999" y="1153067"/>
              <a:ext cx="1473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Ezra Pound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4625" y="2171145"/>
            <a:ext cx="8953500" cy="2797729"/>
            <a:chOff x="190500" y="2774396"/>
            <a:chExt cx="8037582" cy="2119947"/>
          </a:xfrm>
        </p:grpSpPr>
        <p:pic>
          <p:nvPicPr>
            <p:cNvPr id="10" name="Picture 9" descr="Screen Shot 2013-07-01 at 1.18.3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25" y="2774396"/>
              <a:ext cx="5921375" cy="1061309"/>
            </a:xfrm>
            <a:prstGeom prst="rect">
              <a:avLst/>
            </a:prstGeom>
          </p:spPr>
        </p:pic>
        <p:pic>
          <p:nvPicPr>
            <p:cNvPr id="12" name="Picture 11" descr="Screen Shot 2013-07-01 at 1.19.5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0" y="2912085"/>
              <a:ext cx="2005082" cy="844245"/>
            </a:xfrm>
            <a:prstGeom prst="rect">
              <a:avLst/>
            </a:prstGeom>
          </p:spPr>
        </p:pic>
        <p:pic>
          <p:nvPicPr>
            <p:cNvPr id="13" name="Picture 12" descr="Screen Shot 2013-07-01 at 1.16.4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" y="3913782"/>
              <a:ext cx="5921375" cy="980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62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wel-posi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ovii.oerc.ox.ac.uk/PoemVis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PoemVis</a:t>
            </a:r>
            <a:r>
              <a:rPr lang="en-US" dirty="0" smtClean="0"/>
              <a:t> is in beta and part of ongoing research</a:t>
            </a:r>
          </a:p>
          <a:p>
            <a:r>
              <a:rPr lang="en-US" dirty="0" smtClean="0"/>
              <a:t>We welcome questions, comments, or suggestions about the software via the “contact us” form on the site</a:t>
            </a:r>
          </a:p>
          <a:p>
            <a:r>
              <a:rPr lang="en-US" dirty="0" smtClean="0"/>
              <a:t>Funders include NEH, NSF, </a:t>
            </a:r>
            <a:r>
              <a:rPr lang="en-US" dirty="0" err="1" smtClean="0"/>
              <a:t>Jisc</a:t>
            </a:r>
            <a:r>
              <a:rPr lang="en-US" dirty="0" smtClean="0"/>
              <a:t>, SSHRC, IMLS, AHRC, ESRC, NOW</a:t>
            </a:r>
          </a:p>
          <a:p>
            <a:r>
              <a:rPr lang="en-US" dirty="0" smtClean="0"/>
              <a:t>Additional support from the Oxford E-Research Centre, the SCI Institute, the University of Utah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6579"/>
            <a:ext cx="8012281" cy="1828800"/>
          </a:xfrm>
        </p:spPr>
        <p:txBody>
          <a:bodyPr>
            <a:normAutofit fontScale="90000"/>
          </a:bodyPr>
          <a:lstStyle/>
          <a:p>
            <a:pPr algn="r"/>
            <a:r>
              <a:rPr lang="en-US" cap="small" spc="400" dirty="0" smtClean="0"/>
              <a:t>“The constant happiness is curiosity.”</a:t>
            </a:r>
            <a:br>
              <a:rPr lang="en-US" cap="small" spc="400" dirty="0" smtClean="0"/>
            </a:br>
            <a:r>
              <a:rPr lang="en-US" cap="small" spc="400" dirty="0" smtClean="0"/>
              <a:t/>
            </a:r>
            <a:br>
              <a:rPr lang="en-US" cap="small" spc="400" dirty="0" smtClean="0"/>
            </a:br>
            <a:r>
              <a:rPr lang="en-US" cap="small" spc="400" dirty="0" smtClean="0"/>
              <a:t>Alice Munro </a:t>
            </a:r>
            <a:endParaRPr lang="en-US" cap="small" spc="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ChenPMB.6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77" y="371707"/>
            <a:ext cx="1747290" cy="2620935"/>
          </a:xfrm>
          <a:prstGeom prst="rect">
            <a:avLst/>
          </a:prstGeom>
        </p:spPr>
      </p:pic>
      <p:pic>
        <p:nvPicPr>
          <p:cNvPr id="6" name="Picture 5" descr="ChrisJohns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957" y="390112"/>
            <a:ext cx="1828800" cy="2133600"/>
          </a:xfrm>
          <a:prstGeom prst="rect">
            <a:avLst/>
          </a:prstGeom>
        </p:spPr>
      </p:pic>
      <p:pic>
        <p:nvPicPr>
          <p:cNvPr id="7" name="Picture 6" descr="Alfie Photo.jpg"/>
          <p:cNvPicPr>
            <a:picLocks noChangeAspect="1"/>
          </p:cNvPicPr>
          <p:nvPr/>
        </p:nvPicPr>
        <p:blipFill>
          <a:blip r:embed="rId4"/>
          <a:srcRect l="9161" r="9396"/>
          <a:stretch>
            <a:fillRect/>
          </a:stretch>
        </p:blipFill>
        <p:spPr>
          <a:xfrm>
            <a:off x="2446203" y="371707"/>
            <a:ext cx="1747290" cy="1941821"/>
          </a:xfrm>
          <a:prstGeom prst="rect">
            <a:avLst/>
          </a:prstGeom>
        </p:spPr>
      </p:pic>
      <p:pic>
        <p:nvPicPr>
          <p:cNvPr id="8" name="Picture 7" descr="Martin 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203" y="2473929"/>
            <a:ext cx="1747290" cy="2623558"/>
          </a:xfrm>
          <a:prstGeom prst="rect">
            <a:avLst/>
          </a:prstGeom>
        </p:spPr>
      </p:pic>
      <p:pic>
        <p:nvPicPr>
          <p:cNvPr id="9" name="Picture 8" descr="Miriah Photo.jpg"/>
          <p:cNvPicPr>
            <a:picLocks noChangeAspect="1"/>
          </p:cNvPicPr>
          <p:nvPr/>
        </p:nvPicPr>
        <p:blipFill>
          <a:blip r:embed="rId6"/>
          <a:srcRect b="1667"/>
          <a:stretch>
            <a:fillRect/>
          </a:stretch>
        </p:blipFill>
        <p:spPr>
          <a:xfrm rot="16200000">
            <a:off x="4562437" y="823086"/>
            <a:ext cx="2620935" cy="1718178"/>
          </a:xfrm>
          <a:prstGeom prst="rect">
            <a:avLst/>
          </a:prstGeom>
        </p:spPr>
      </p:pic>
      <p:pic>
        <p:nvPicPr>
          <p:cNvPr id="2" name="Picture 1" descr="eamonn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-2" r="227" b="20057"/>
          <a:stretch/>
        </p:blipFill>
        <p:spPr>
          <a:xfrm>
            <a:off x="529577" y="3111817"/>
            <a:ext cx="1747290" cy="28928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29577" y="209002"/>
            <a:ext cx="81681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3815" y="3128332"/>
            <a:ext cx="1718179" cy="17430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63439" y="5152702"/>
            <a:ext cx="2251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Oxford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 Chen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Alfie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Abdul-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Rahman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Eamonn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Maguire Martin Wynne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8565" y="5152702"/>
            <a:ext cx="2073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Utah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Miriah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Meyer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Christopher Johnson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Julie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Lein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Katharine Coles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482" y="2684730"/>
            <a:ext cx="1818275" cy="2626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</a:t>
            </a:r>
            <a:r>
              <a:rPr lang="en-US" dirty="0" err="1"/>
              <a:t>ovii.oerc.ox.ac.uk</a:t>
            </a:r>
            <a:r>
              <a:rPr lang="en-US" dirty="0"/>
              <a:t>/</a:t>
            </a:r>
            <a:r>
              <a:rPr lang="en-US" dirty="0" err="1"/>
              <a:t>PoemVis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3" name="Picture 2" descr="Screen Shot 2013-06-29 at 11.3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616"/>
            <a:ext cx="9144000" cy="39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</a:t>
            </a:r>
            <a:r>
              <a:rPr lang="en-US" dirty="0" err="1"/>
              <a:t>ovii.oerc.ox.ac.uk</a:t>
            </a:r>
            <a:r>
              <a:rPr lang="en-US" dirty="0"/>
              <a:t>/</a:t>
            </a:r>
            <a:r>
              <a:rPr lang="en-US" dirty="0" err="1"/>
              <a:t>PoemVis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3" name="Picture 2" descr="Screen Shot 2013-06-29 at 11.3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616"/>
            <a:ext cx="9144000" cy="39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23465"/>
            <a:ext cx="803945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</a:t>
            </a:r>
            <a:r>
              <a:rPr lang="en-US" dirty="0" err="1"/>
              <a:t>ovii.oerc.ox.ac.uk</a:t>
            </a:r>
            <a:r>
              <a:rPr lang="en-US" dirty="0"/>
              <a:t>/</a:t>
            </a:r>
            <a:r>
              <a:rPr lang="en-US" dirty="0" err="1"/>
              <a:t>PoemVis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538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6-14 at 11.3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0"/>
            <a:ext cx="9144000" cy="4318403"/>
          </a:xfrm>
          <a:prstGeom prst="rect">
            <a:avLst/>
          </a:prstGeom>
        </p:spPr>
      </p:pic>
      <p:pic>
        <p:nvPicPr>
          <p:cNvPr id="7" name="Picture 6" descr="Screen Shot 2013-06-14 at 11.39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2" y="3912628"/>
            <a:ext cx="5317067" cy="12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14 at 11.4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98"/>
            <a:ext cx="9144000" cy="4328305"/>
          </a:xfrm>
          <a:prstGeom prst="rect">
            <a:avLst/>
          </a:prstGeom>
        </p:spPr>
      </p:pic>
      <p:pic>
        <p:nvPicPr>
          <p:cNvPr id="3" name="Picture 2" descr="Screen Shot 2013-06-14 at 11.39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2" y="3888866"/>
            <a:ext cx="5418667" cy="12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8519</TotalTime>
  <Words>174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Seeing Sonic: The PoemViewer Visualization Tool </vt:lpstr>
      <vt:lpstr>“The constant happiness is curiosity.”  Alice Munro </vt:lpstr>
      <vt:lpstr>PowerPoint Presentation</vt:lpstr>
      <vt:lpstr>PowerPoint Presentation</vt:lpstr>
      <vt:lpstr>http://ovii.oerc.ox.ac.uk/PoemVis/</vt:lpstr>
      <vt:lpstr>http://ovii.oerc.ox.ac.uk/PoemVis/</vt:lpstr>
      <vt:lpstr>http://ovii.oerc.ox.ac.uk/PoemVis/</vt:lpstr>
      <vt:lpstr>PowerPoint Presentation</vt:lpstr>
      <vt:lpstr>PowerPoint Presentation</vt:lpstr>
      <vt:lpstr>PowerPoint Presentation</vt:lpstr>
      <vt:lpstr>Glyph Design   Mouth Placement</vt:lpstr>
      <vt:lpstr>Mouth Placement Transition </vt:lpstr>
      <vt:lpstr>PowerPoint Presentation</vt:lpstr>
      <vt:lpstr>PowerPoint Presentation</vt:lpstr>
      <vt:lpstr>http://ovii.oerc.ox.ac.uk/PoemVis/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and Flow</dc:title>
  <dc:creator>Julie</dc:creator>
  <cp:lastModifiedBy>Gail Zboch</cp:lastModifiedBy>
  <cp:revision>79</cp:revision>
  <dcterms:created xsi:type="dcterms:W3CDTF">2013-10-12T16:13:58Z</dcterms:created>
  <dcterms:modified xsi:type="dcterms:W3CDTF">2013-11-14T16:56:31Z</dcterms:modified>
</cp:coreProperties>
</file>