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3" r:id="rId2"/>
    <p:sldMasterId id="2147483654" r:id="rId3"/>
    <p:sldMasterId id="2147483655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662" r:id="rId11"/>
    <p:sldMasterId id="2147483663" r:id="rId12"/>
    <p:sldMasterId id="2147483664" r:id="rId13"/>
    <p:sldMasterId id="2147483665" r:id="rId14"/>
  </p:sldMasterIdLst>
  <p:notesMasterIdLst>
    <p:notesMasterId r:id="rId39"/>
  </p:notesMasterIdLst>
  <p:sldIdLst>
    <p:sldId id="352" r:id="rId15"/>
    <p:sldId id="354" r:id="rId16"/>
    <p:sldId id="360" r:id="rId17"/>
    <p:sldId id="361" r:id="rId18"/>
    <p:sldId id="363" r:id="rId19"/>
    <p:sldId id="374" r:id="rId20"/>
    <p:sldId id="382" r:id="rId21"/>
    <p:sldId id="368" r:id="rId22"/>
    <p:sldId id="375" r:id="rId23"/>
    <p:sldId id="369" r:id="rId24"/>
    <p:sldId id="370" r:id="rId25"/>
    <p:sldId id="371" r:id="rId26"/>
    <p:sldId id="372" r:id="rId27"/>
    <p:sldId id="373" r:id="rId28"/>
    <p:sldId id="356" r:id="rId29"/>
    <p:sldId id="357" r:id="rId30"/>
    <p:sldId id="358" r:id="rId31"/>
    <p:sldId id="376" r:id="rId32"/>
    <p:sldId id="377" r:id="rId33"/>
    <p:sldId id="380" r:id="rId34"/>
    <p:sldId id="378" r:id="rId35"/>
    <p:sldId id="381" r:id="rId36"/>
    <p:sldId id="379" r:id="rId37"/>
    <p:sldId id="383" r:id="rId38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37" autoAdjust="0"/>
    <p:restoredTop sz="94660"/>
  </p:normalViewPr>
  <p:slideViewPr>
    <p:cSldViewPr>
      <p:cViewPr varScale="1">
        <p:scale>
          <a:sx n="72" d="100"/>
          <a:sy n="72" d="100"/>
        </p:scale>
        <p:origin x="-462" y="-11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327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637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8596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9064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8111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50680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3790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2723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888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744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089831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8465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265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44925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30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77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791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5453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4506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3529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2963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31616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12061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3893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8960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4884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2850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5662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888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05376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752600"/>
            <a:ext cx="5156200" cy="7745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752600"/>
            <a:ext cx="5156200" cy="7745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4113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13824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9509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09997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58662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2848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54521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259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925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925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2253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583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3986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26801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9128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0207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5514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92682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17043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25835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1824295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7709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93387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652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71294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345150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4324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8303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3175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7860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19290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205952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809377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2828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373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6036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4372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81468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2688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345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2880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4636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916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870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2543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56805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8472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0931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1491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6970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5134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8249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1135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6122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6068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7093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0112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5548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0856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7264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728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1523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29359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0374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15378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6058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9002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53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0144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45007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2726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908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6312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3843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356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76356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964449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8654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0107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3750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7696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52789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959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7687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5146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0787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688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25693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55892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5261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362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5927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4159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52642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81974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0961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98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9410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17360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830930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34420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81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0175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169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4054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174130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2905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5742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1069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9928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20947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65174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05585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0516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7000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297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057761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802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176607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3292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3106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5605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0312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45110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17795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8750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9721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752600"/>
            <a:ext cx="10464800" cy="774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36600" indent="-571500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81100" indent="-571500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25600" indent="-571500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70100" indent="-571500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14600" indent="-571500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71800" indent="-571500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0" indent="-571500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86200" indent="-571500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43400" indent="-571500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tificamerican.com/article.cfm?id=2400-year-old-myths-of-myths" TargetMode="External"/><Relationship Id="rId2" Type="http://schemas.openxmlformats.org/officeDocument/2006/relationships/hyperlink" Target="http://www.livescience.com/28097-herodotus-mummy-evisceration-wrong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oxnews.com/science/2013/03/22/2400-year-old-myths-mummy-making-busted/" TargetMode="External"/><Relationship Id="rId5" Type="http://schemas.openxmlformats.org/officeDocument/2006/relationships/hyperlink" Target="http://science.nbcnews.com/_news/2013/03/22/17417527-2400-year-old-mummy-making-myths-no-longer-under-wraps?lite" TargetMode="External"/><Relationship Id="rId4" Type="http://schemas.openxmlformats.org/officeDocument/2006/relationships/hyperlink" Target="http://news.discovery.com/history/ancient-egypt/mummy-making-myths-busted-130322.ht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ezine.codart.nl/17/issue/45/artikel/investigating-miniature-boxwood-carving-at-the-art-gallery-of-ontario-in-toronto/?id=119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stainablearchaeology.org/" TargetMode="External"/><Relationship Id="rId2" Type="http://schemas.openxmlformats.org/officeDocument/2006/relationships/hyperlink" Target="http://theobjects.com/en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52663"/>
            <a:ext cx="13004800" cy="2090737"/>
          </a:xfrm>
        </p:spPr>
        <p:txBody>
          <a:bodyPr/>
          <a:lstStyle/>
          <a:p>
            <a:r>
              <a:rPr lang="en-US" sz="5400" dirty="0" smtClean="0">
                <a:latin typeface="Arial"/>
                <a:ea typeface="Calibri"/>
                <a:cs typeface="Calibri"/>
              </a:rPr>
              <a:t>The IMPACT Radiological Database</a:t>
            </a:r>
            <a:r>
              <a:rPr lang="en-US" sz="4800" dirty="0">
                <a:latin typeface="Arial"/>
              </a:rPr>
              <a:t/>
            </a:r>
            <a:br>
              <a:rPr lang="en-US" sz="4800" dirty="0">
                <a:latin typeface="Arial"/>
              </a:rPr>
            </a:br>
            <a:endParaRPr lang="en-US" sz="4800" dirty="0"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951038" y="5051425"/>
            <a:ext cx="9102725" cy="2492375"/>
          </a:xfrm>
        </p:spPr>
        <p:txBody>
          <a:bodyPr/>
          <a:lstStyle/>
          <a:p>
            <a:pPr marL="266700" indent="0" algn="ctr">
              <a:buNone/>
            </a:pPr>
            <a:endParaRPr lang="en-US" sz="4400" b="1" dirty="0" smtClean="0"/>
          </a:p>
          <a:p>
            <a:pPr marL="266700" indent="0" algn="ctr"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Andrew J. Nelson</a:t>
            </a:r>
            <a:r>
              <a:rPr lang="en-US" sz="4400" dirty="0" smtClean="0">
                <a:solidFill>
                  <a:srgbClr val="FFFF00"/>
                </a:solidFill>
              </a:rPr>
              <a:t>, PhD</a:t>
            </a:r>
            <a:endParaRPr lang="en-US" dirty="0" smtClean="0">
              <a:solidFill>
                <a:srgbClr val="FFFF00"/>
              </a:solidFill>
            </a:endParaRPr>
          </a:p>
          <a:p>
            <a:pPr marL="266700" indent="0" algn="ctr">
              <a:buNone/>
            </a:pPr>
            <a:r>
              <a:rPr lang="en-US" sz="3200" i="1" dirty="0" smtClean="0"/>
              <a:t>Associate Professor – Anthropology</a:t>
            </a:r>
          </a:p>
          <a:p>
            <a:pPr marL="266700" indent="0" algn="ctr">
              <a:buNone/>
            </a:pPr>
            <a:r>
              <a:rPr lang="en-US" sz="3200" i="1" dirty="0" smtClean="0"/>
              <a:t>Associate Dean – Research</a:t>
            </a:r>
          </a:p>
          <a:p>
            <a:pPr marL="266700" indent="0" algn="ctr">
              <a:buNone/>
            </a:pPr>
            <a:r>
              <a:rPr lang="en-US" sz="3200" i="1" dirty="0" smtClean="0"/>
              <a:t>Faculty of Social Science</a:t>
            </a:r>
          </a:p>
          <a:p>
            <a:pPr marL="266700" indent="0" algn="ctr">
              <a:buNone/>
            </a:pPr>
            <a:r>
              <a:rPr lang="en-US" sz="3200" i="1" dirty="0" smtClean="0"/>
              <a:t>The University of Western Ontario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550" y="1143000"/>
            <a:ext cx="5981700" cy="58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6543710"/>
            <a:ext cx="1524000" cy="175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64800" y="5638800"/>
            <a:ext cx="2338754" cy="356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183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5" descr="2.3 —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885" y="2095218"/>
            <a:ext cx="10381262" cy="568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761582" y="818617"/>
            <a:ext cx="9693868" cy="77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en-US" altLang="en-US" dirty="0">
                <a:solidFill>
                  <a:schemeClr val="tx1"/>
                </a:solidFill>
              </a:rPr>
              <a:t>P</a:t>
            </a:r>
            <a:r>
              <a:rPr lang="en-US" altLang="en-US" dirty="0">
                <a:solidFill>
                  <a:srgbClr val="FFFF00"/>
                </a:solidFill>
              </a:rPr>
              <a:t>icture </a:t>
            </a:r>
            <a:r>
              <a:rPr lang="en-US" altLang="en-US" dirty="0">
                <a:solidFill>
                  <a:schemeClr val="tx1"/>
                </a:solidFill>
              </a:rPr>
              <a:t>A</a:t>
            </a:r>
            <a:r>
              <a:rPr lang="en-US" altLang="en-US" dirty="0">
                <a:solidFill>
                  <a:srgbClr val="FFFF00"/>
                </a:solidFill>
              </a:rPr>
              <a:t>rchive </a:t>
            </a:r>
            <a:r>
              <a:rPr lang="en-US" altLang="en-US" dirty="0">
                <a:solidFill>
                  <a:schemeClr val="tx1"/>
                </a:solidFill>
              </a:rPr>
              <a:t>C</a:t>
            </a:r>
            <a:r>
              <a:rPr lang="en-US" altLang="en-US" dirty="0">
                <a:solidFill>
                  <a:srgbClr val="FFFF00"/>
                </a:solidFill>
              </a:rPr>
              <a:t>ommunication </a:t>
            </a:r>
            <a:r>
              <a:rPr lang="en-US" altLang="en-US" dirty="0">
                <a:solidFill>
                  <a:schemeClr val="tx1"/>
                </a:solidFill>
              </a:rPr>
              <a:t>S</a:t>
            </a:r>
            <a:r>
              <a:rPr lang="en-US" altLang="en-US" dirty="0">
                <a:solidFill>
                  <a:srgbClr val="FFFF00"/>
                </a:solidFill>
              </a:rPr>
              <a:t>ystem</a:t>
            </a:r>
            <a:endParaRPr lang="en-CA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45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2.3 —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050" y="3817904"/>
            <a:ext cx="7683218" cy="42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8"/>
          <p:cNvSpPr>
            <a:spLocks noChangeArrowheads="1"/>
          </p:cNvSpPr>
          <p:nvPr/>
        </p:nvSpPr>
        <p:spPr bwMode="auto">
          <a:xfrm>
            <a:off x="4709498" y="5028563"/>
            <a:ext cx="1192107" cy="135466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46" tIns="65023" rIns="130046" bIns="65023" anchor="ctr"/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5967308" y="5129672"/>
            <a:ext cx="1431222" cy="142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>
                <a:solidFill>
                  <a:srgbClr val="FFFF00"/>
                </a:solidFill>
              </a:rPr>
              <a:t>Data</a:t>
            </a:r>
          </a:p>
          <a:p>
            <a:r>
              <a:rPr lang="en-US" altLang="en-US">
                <a:solidFill>
                  <a:srgbClr val="FFFF00"/>
                </a:solidFill>
              </a:rPr>
              <a:t>base</a:t>
            </a:r>
          </a:p>
        </p:txBody>
      </p:sp>
      <p:pic>
        <p:nvPicPr>
          <p:cNvPr id="26629" name="Picture 9" descr="mummyapril03-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38" y="1034063"/>
            <a:ext cx="3151858" cy="260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1" descr="BritishMuseumFron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4018" y="460587"/>
            <a:ext cx="341376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3" descr="museum-fine-arts-bost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108" y="4170117"/>
            <a:ext cx="2819964" cy="211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5" descr="SA%20National%20Cultural%20History%20Museum%202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6160" y="7391400"/>
            <a:ext cx="2709333" cy="181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8"/>
          <p:cNvSpPr>
            <a:spLocks noChangeArrowheads="1"/>
          </p:cNvSpPr>
          <p:nvPr/>
        </p:nvSpPr>
        <p:spPr bwMode="auto">
          <a:xfrm rot="10725438" flipV="1">
            <a:off x="4930987" y="959556"/>
            <a:ext cx="5606063" cy="3982720"/>
          </a:xfrm>
          <a:custGeom>
            <a:avLst/>
            <a:gdLst>
              <a:gd name="T0" fmla="*/ 2853033 w 21600"/>
              <a:gd name="T1" fmla="*/ 148056 h 21600"/>
              <a:gd name="T2" fmla="*/ 922482 w 21600"/>
              <a:gd name="T3" fmla="*/ 317892 h 21600"/>
              <a:gd name="T4" fmla="*/ 2743905 w 21600"/>
              <a:gd name="T5" fmla="*/ 302853 h 21600"/>
              <a:gd name="T6" fmla="*/ 4432476 w 21600"/>
              <a:gd name="T7" fmla="*/ 1330426 h 21600"/>
              <a:gd name="T8" fmla="*/ 3842854 w 21600"/>
              <a:gd name="T9" fmla="*/ 1784056 h 21600"/>
              <a:gd name="T10" fmla="*/ 3204325 w 21600"/>
              <a:gd name="T11" fmla="*/ 1365171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257" y="10423"/>
                </a:moveTo>
                <a:cubicBezTo>
                  <a:pt x="20055" y="5346"/>
                  <a:pt x="15880" y="1335"/>
                  <a:pt x="10800" y="1335"/>
                </a:cubicBezTo>
                <a:cubicBezTo>
                  <a:pt x="8883" y="1334"/>
                  <a:pt x="7012" y="1916"/>
                  <a:pt x="5434" y="3002"/>
                </a:cubicBezTo>
                <a:lnTo>
                  <a:pt x="4677" y="1902"/>
                </a:lnTo>
                <a:cubicBezTo>
                  <a:pt x="6478" y="663"/>
                  <a:pt x="8613" y="-1"/>
                  <a:pt x="10800" y="0"/>
                </a:cubicBezTo>
                <a:cubicBezTo>
                  <a:pt x="16597" y="0"/>
                  <a:pt x="21360" y="4577"/>
                  <a:pt x="21591" y="10369"/>
                </a:cubicBezTo>
                <a:lnTo>
                  <a:pt x="24289" y="10262"/>
                </a:lnTo>
                <a:lnTo>
                  <a:pt x="21058" y="13761"/>
                </a:lnTo>
                <a:lnTo>
                  <a:pt x="17559" y="10530"/>
                </a:lnTo>
                <a:lnTo>
                  <a:pt x="20257" y="1042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26634" name="AutoShape 16"/>
          <p:cNvSpPr>
            <a:spLocks noChangeArrowheads="1"/>
          </p:cNvSpPr>
          <p:nvPr/>
        </p:nvSpPr>
        <p:spPr bwMode="auto">
          <a:xfrm rot="-2669307">
            <a:off x="8724054" y="3106702"/>
            <a:ext cx="1246293" cy="659271"/>
          </a:xfrm>
          <a:prstGeom prst="rightArrow">
            <a:avLst>
              <a:gd name="adj1" fmla="val 50000"/>
              <a:gd name="adj2" fmla="val 472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46" tIns="65023" rIns="130046" bIns="65023" anchor="ctr"/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635" name="AutoShape 17"/>
          <p:cNvSpPr>
            <a:spLocks noChangeArrowheads="1"/>
          </p:cNvSpPr>
          <p:nvPr/>
        </p:nvSpPr>
        <p:spPr bwMode="auto">
          <a:xfrm>
            <a:off x="8976925" y="4732302"/>
            <a:ext cx="1246293" cy="659271"/>
          </a:xfrm>
          <a:prstGeom prst="rightArrow">
            <a:avLst>
              <a:gd name="adj1" fmla="val 50000"/>
              <a:gd name="adj2" fmla="val 472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46" tIns="65023" rIns="130046" bIns="65023" anchor="ctr"/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636" name="AutoShape 18"/>
          <p:cNvSpPr>
            <a:spLocks noChangeArrowheads="1"/>
          </p:cNvSpPr>
          <p:nvPr/>
        </p:nvSpPr>
        <p:spPr bwMode="auto">
          <a:xfrm rot="3038083">
            <a:off x="8307495" y="6092614"/>
            <a:ext cx="2336799" cy="659271"/>
          </a:xfrm>
          <a:prstGeom prst="rightArrow">
            <a:avLst>
              <a:gd name="adj1" fmla="val 50000"/>
              <a:gd name="adj2" fmla="val 886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46" tIns="65023" rIns="130046" bIns="65023" anchor="ctr"/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637" name="Text Box 19"/>
          <p:cNvSpPr txBox="1">
            <a:spLocks noChangeArrowheads="1"/>
          </p:cNvSpPr>
          <p:nvPr/>
        </p:nvSpPr>
        <p:spPr bwMode="auto">
          <a:xfrm>
            <a:off x="10182579" y="2946401"/>
            <a:ext cx="2061201" cy="77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>
                <a:solidFill>
                  <a:srgbClr val="FFFF00"/>
                </a:solidFill>
              </a:rPr>
              <a:t>London</a:t>
            </a:r>
          </a:p>
        </p:txBody>
      </p:sp>
      <p:sp>
        <p:nvSpPr>
          <p:cNvPr id="26638" name="Text Box 20"/>
          <p:cNvSpPr txBox="1">
            <a:spLocks noChangeArrowheads="1"/>
          </p:cNvSpPr>
          <p:nvPr/>
        </p:nvSpPr>
        <p:spPr bwMode="auto">
          <a:xfrm>
            <a:off x="10507698" y="6233725"/>
            <a:ext cx="1939373" cy="77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>
                <a:solidFill>
                  <a:srgbClr val="FFFF00"/>
                </a:solidFill>
              </a:rPr>
              <a:t>Boston</a:t>
            </a:r>
          </a:p>
        </p:txBody>
      </p:sp>
      <p:sp>
        <p:nvSpPr>
          <p:cNvPr id="26639" name="Text Box 21"/>
          <p:cNvSpPr txBox="1">
            <a:spLocks noChangeArrowheads="1"/>
          </p:cNvSpPr>
          <p:nvPr/>
        </p:nvSpPr>
        <p:spPr bwMode="auto">
          <a:xfrm>
            <a:off x="10160000" y="9067800"/>
            <a:ext cx="2568969" cy="77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err="1" smtClean="0">
                <a:solidFill>
                  <a:srgbClr val="FFFF00"/>
                </a:solidFill>
              </a:rPr>
              <a:t>Tazmania</a:t>
            </a: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26640" name="Picture 9" descr="F:\Rebecca Backup\HETEP-BASTET\Height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5048393" y="5028563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4"/>
          <p:cNvSpPr txBox="1">
            <a:spLocks noChangeArrowheads="1"/>
          </p:cNvSpPr>
          <p:nvPr/>
        </p:nvSpPr>
        <p:spPr bwMode="auto">
          <a:xfrm>
            <a:off x="58554" y="8113698"/>
            <a:ext cx="4700842" cy="123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3600" b="1" dirty="0" smtClean="0">
                <a:solidFill>
                  <a:srgbClr val="FFFF00"/>
                </a:solidFill>
              </a:rPr>
              <a:t>Internet Mummy</a:t>
            </a:r>
            <a:endParaRPr lang="en-US" alt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altLang="en-US" sz="3600" b="1" dirty="0">
                <a:solidFill>
                  <a:srgbClr val="FFFF00"/>
                </a:solidFill>
              </a:rPr>
              <a:t>PAC System</a:t>
            </a:r>
          </a:p>
        </p:txBody>
      </p:sp>
      <p:pic>
        <p:nvPicPr>
          <p:cNvPr id="26642" name="Picture 9" descr="F:\Rebecca Backup\HETEP-BASTET\Height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5346420" y="5028563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9" descr="F:\Rebecca Backup\HETEP-BASTET\Height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5635416" y="5028563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9" descr="F:\Rebecca Backup\HETEP-BASTET\Height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4759398" y="5028563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AutoShape 29"/>
          <p:cNvSpPr>
            <a:spLocks noChangeArrowheads="1"/>
          </p:cNvSpPr>
          <p:nvPr/>
        </p:nvSpPr>
        <p:spPr bwMode="auto">
          <a:xfrm rot="3038083">
            <a:off x="1762195" y="3791939"/>
            <a:ext cx="1162756" cy="659271"/>
          </a:xfrm>
          <a:prstGeom prst="rightArrow">
            <a:avLst>
              <a:gd name="adj1" fmla="val 50000"/>
              <a:gd name="adj2" fmla="val 440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46" tIns="65023" rIns="130046" bIns="65023" anchor="ctr"/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2" name="AutoShape 30"/>
          <p:cNvSpPr>
            <a:spLocks noChangeArrowheads="1"/>
          </p:cNvSpPr>
          <p:nvPr/>
        </p:nvSpPr>
        <p:spPr bwMode="auto">
          <a:xfrm rot="-10725438">
            <a:off x="5145476" y="5287716"/>
            <a:ext cx="5606062" cy="3982720"/>
          </a:xfrm>
          <a:custGeom>
            <a:avLst/>
            <a:gdLst>
              <a:gd name="T0" fmla="*/ 2853032 w 21600"/>
              <a:gd name="T1" fmla="*/ 148056 h 21600"/>
              <a:gd name="T2" fmla="*/ 922482 w 21600"/>
              <a:gd name="T3" fmla="*/ 317892 h 21600"/>
              <a:gd name="T4" fmla="*/ 2743904 w 21600"/>
              <a:gd name="T5" fmla="*/ 302853 h 21600"/>
              <a:gd name="T6" fmla="*/ 4432475 w 21600"/>
              <a:gd name="T7" fmla="*/ 1330426 h 21600"/>
              <a:gd name="T8" fmla="*/ 3842853 w 21600"/>
              <a:gd name="T9" fmla="*/ 1784056 h 21600"/>
              <a:gd name="T10" fmla="*/ 3204324 w 21600"/>
              <a:gd name="T11" fmla="*/ 1365171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257" y="10423"/>
                </a:moveTo>
                <a:cubicBezTo>
                  <a:pt x="20055" y="5346"/>
                  <a:pt x="15880" y="1335"/>
                  <a:pt x="10800" y="1335"/>
                </a:cubicBezTo>
                <a:cubicBezTo>
                  <a:pt x="8883" y="1334"/>
                  <a:pt x="7012" y="1916"/>
                  <a:pt x="5434" y="3002"/>
                </a:cubicBezTo>
                <a:lnTo>
                  <a:pt x="4677" y="1902"/>
                </a:lnTo>
                <a:cubicBezTo>
                  <a:pt x="6478" y="663"/>
                  <a:pt x="8613" y="-1"/>
                  <a:pt x="10800" y="0"/>
                </a:cubicBezTo>
                <a:cubicBezTo>
                  <a:pt x="16597" y="0"/>
                  <a:pt x="21360" y="4577"/>
                  <a:pt x="21591" y="10369"/>
                </a:cubicBezTo>
                <a:lnTo>
                  <a:pt x="24289" y="10262"/>
                </a:lnTo>
                <a:lnTo>
                  <a:pt x="21058" y="13761"/>
                </a:lnTo>
                <a:lnTo>
                  <a:pt x="17559" y="10530"/>
                </a:lnTo>
                <a:lnTo>
                  <a:pt x="20257" y="1042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46" tIns="65023" rIns="130046" bIns="6502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8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-117968" y="838200"/>
            <a:ext cx="13240737" cy="456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3600" b="1" dirty="0" smtClean="0">
                <a:solidFill>
                  <a:srgbClr val="FFFF00"/>
                </a:solidFill>
              </a:rPr>
              <a:t>now more than 115 human datasets and 50 animal datasets</a:t>
            </a:r>
            <a:endParaRPr lang="en-US" altLang="en-US" sz="3600" b="1" dirty="0">
              <a:solidFill>
                <a:srgbClr val="FFFF00"/>
              </a:solidFill>
            </a:endParaRPr>
          </a:p>
          <a:p>
            <a:pPr algn="ctr"/>
            <a:endParaRPr lang="en-US" alt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altLang="en-US" sz="3600" b="1" dirty="0">
                <a:solidFill>
                  <a:srgbClr val="FFFF00"/>
                </a:solidFill>
              </a:rPr>
              <a:t>from Chatham, London (ON), Toronto, Montreal</a:t>
            </a:r>
          </a:p>
          <a:p>
            <a:pPr algn="ctr"/>
            <a:endParaRPr lang="en-US" alt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altLang="en-US" sz="3600" b="1" dirty="0">
                <a:solidFill>
                  <a:srgbClr val="FFFF00"/>
                </a:solidFill>
              </a:rPr>
              <a:t>and Chicago, Brooklyn, Pittsburgh, Denver… </a:t>
            </a:r>
          </a:p>
          <a:p>
            <a:pPr algn="ctr"/>
            <a:endParaRPr lang="en-US" alt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altLang="en-US" sz="3600" b="1" dirty="0">
                <a:solidFill>
                  <a:srgbClr val="FFFF00"/>
                </a:solidFill>
              </a:rPr>
              <a:t>and South Africa, France, Australia…</a:t>
            </a:r>
          </a:p>
          <a:p>
            <a:pPr algn="ctr"/>
            <a:endParaRPr lang="en-US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27651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2061352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2359378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2648374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1772356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3239912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3537938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3840481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2950916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4443307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4741333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5030329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4154311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5621867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5919893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6208889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5332871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6791395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7089422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7378418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6502400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7969955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8267982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3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8570524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7680960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5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9173352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9471378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7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9760374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8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8884356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9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10351912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0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10649938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1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10938934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2" name="Picture 9" descr="F:\Rebecca Backup\HETEP-BASTET\Heigh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40514"/>
          <a:stretch>
            <a:fillRect/>
          </a:stretch>
        </p:blipFill>
        <p:spPr bwMode="auto">
          <a:xfrm>
            <a:off x="10062916" y="5257800"/>
            <a:ext cx="279964" cy="14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5624" y="7666782"/>
            <a:ext cx="109664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yields several hundred gigabytes of data now</a:t>
            </a:r>
          </a:p>
          <a:p>
            <a:r>
              <a:rPr lang="en-US" dirty="0" smtClean="0"/>
              <a:t>- we have storage for 10 terabytes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0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996463" y="1503680"/>
            <a:ext cx="3011876" cy="142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en-CA" altLang="en-US" dirty="0">
                <a:solidFill>
                  <a:schemeClr val="tx1"/>
                </a:solidFill>
              </a:rPr>
              <a:t>Key Issue…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519877" y="3838223"/>
            <a:ext cx="5965049" cy="53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en-CA" altLang="en-US" sz="2600">
                <a:solidFill>
                  <a:srgbClr val="FFFF00"/>
                </a:solidFill>
              </a:rPr>
              <a:t>intellectual property</a:t>
            </a:r>
          </a:p>
        </p:txBody>
      </p:sp>
    </p:spTree>
    <p:extLst>
      <p:ext uri="{BB962C8B-B14F-4D97-AF65-F5344CB8AC3E}">
        <p14:creationId xmlns:p14="http://schemas.microsoft.com/office/powerpoint/2010/main" val="3727153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160695" y="4441050"/>
            <a:ext cx="2497102" cy="212456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3386667" y="1989103"/>
            <a:ext cx="2258" cy="18942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8818880" y="1989103"/>
            <a:ext cx="2258" cy="18942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122311" y="4617157"/>
            <a:ext cx="2600960" cy="167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n-US" altLang="en-US" sz="2000">
                <a:solidFill>
                  <a:srgbClr val="FFFF00"/>
                </a:solidFill>
              </a:rPr>
              <a:t>general sql database with contextual information and links to home institutions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6813973" y="4648765"/>
            <a:ext cx="2375182" cy="167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n-US" altLang="en-US" sz="2000">
                <a:solidFill>
                  <a:srgbClr val="FFFF00"/>
                </a:solidFill>
              </a:rPr>
              <a:t>PACS database with radiological data + manipulation software 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481494" y="2571610"/>
            <a:ext cx="1671672" cy="74686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en-US" altLang="en-US" sz="2000">
                <a:solidFill>
                  <a:srgbClr val="FFFF00"/>
                </a:solidFill>
              </a:rPr>
              <a:t>unrestricted </a:t>
            </a:r>
          </a:p>
          <a:p>
            <a:pPr algn="l"/>
            <a:r>
              <a:rPr lang="en-US" altLang="en-US" sz="2000">
                <a:solidFill>
                  <a:srgbClr val="FFFF00"/>
                </a:solidFill>
              </a:rPr>
              <a:t>access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6565618" y="2187787"/>
            <a:ext cx="1745263" cy="167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l"/>
            <a:r>
              <a:rPr lang="en-US" altLang="en-US" sz="2000">
                <a:solidFill>
                  <a:srgbClr val="FFFF00"/>
                </a:solidFill>
              </a:rPr>
              <a:t>access restricted to legitimate scientific applicants</a:t>
            </a: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6716890" y="4398151"/>
            <a:ext cx="2497102" cy="212457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081477" y="7261013"/>
            <a:ext cx="10812497" cy="213186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l"/>
            <a:r>
              <a:rPr lang="en-US" altLang="en-US" sz="2600">
                <a:solidFill>
                  <a:srgbClr val="FFFF00"/>
                </a:solidFill>
              </a:rPr>
              <a:t>Intellectual property: copyright resides with home institution; data is copied to the PACS server by agreement.  Access is determined by application to an advisory panel.  The </a:t>
            </a:r>
            <a:r>
              <a:rPr lang="en-US" altLang="en-US" sz="2600" i="1">
                <a:solidFill>
                  <a:srgbClr val="FFFF00"/>
                </a:solidFill>
              </a:rPr>
              <a:t>thin client</a:t>
            </a:r>
            <a:r>
              <a:rPr lang="en-US" altLang="en-US" sz="2600">
                <a:solidFill>
                  <a:srgbClr val="FFFF00"/>
                </a:solidFill>
              </a:rPr>
              <a:t> model means that only the images are served to the user, while the underlying data resides exclusively on the PACS server.</a:t>
            </a:r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2183272" y="575735"/>
            <a:ext cx="8453120" cy="1223716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5168054" y="934721"/>
            <a:ext cx="2617444" cy="53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en-US" altLang="en-US" sz="2600">
                <a:solidFill>
                  <a:srgbClr val="FFFF00"/>
                </a:solidFill>
              </a:rPr>
              <a:t>user community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9521050" y="2097476"/>
            <a:ext cx="688622" cy="2779324"/>
          </a:xfrm>
          <a:prstGeom prst="curvedLeftArrow">
            <a:avLst>
              <a:gd name="adj1" fmla="val 80721"/>
              <a:gd name="adj2" fmla="val 16144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10708642" y="2628053"/>
            <a:ext cx="1718168" cy="228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n-CA" altLang="en-US" sz="2000" dirty="0">
                <a:solidFill>
                  <a:srgbClr val="FFFF00"/>
                </a:solidFill>
              </a:rPr>
              <a:t>the user community can also “push” data from a new study to the PACS</a:t>
            </a:r>
          </a:p>
        </p:txBody>
      </p:sp>
    </p:spTree>
    <p:extLst>
      <p:ext uri="{BB962C8B-B14F-4D97-AF65-F5344CB8AC3E}">
        <p14:creationId xmlns:p14="http://schemas.microsoft.com/office/powerpoint/2010/main" val="963820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9" grpId="0"/>
      <p:bldP spid="40971" grpId="0"/>
      <p:bldP spid="40972" grpId="0" animBg="1"/>
      <p:bldP spid="40973" grpId="0" animBg="1"/>
      <p:bldP spid="40976" grpId="0" animBg="1"/>
      <p:bldP spid="409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odotus histories book cov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6" y="2768600"/>
            <a:ext cx="262572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76775" y="7362825"/>
            <a:ext cx="3962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C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altLang="en-US">
                <a:solidFill>
                  <a:srgbClr val="FFFF00"/>
                </a:solidFill>
              </a:rPr>
              <a:t>Herodotus – 484 to 425BC</a:t>
            </a:r>
          </a:p>
          <a:p>
            <a:pPr algn="ctr"/>
            <a:endParaRPr lang="en-US" altLang="en-US">
              <a:solidFill>
                <a:srgbClr val="FFFF00"/>
              </a:solidFill>
            </a:endParaRPr>
          </a:p>
          <a:p>
            <a:pPr algn="ctr"/>
            <a:r>
              <a:rPr lang="en-US" altLang="en-US" i="1">
                <a:solidFill>
                  <a:srgbClr val="FFFF00"/>
                </a:solidFill>
              </a:rPr>
              <a:t>The Histories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9236" y="990600"/>
            <a:ext cx="32063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steps…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60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485231" y="2614612"/>
            <a:ext cx="80343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C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en-US" dirty="0"/>
              <a:t>Herodotus’ “recipe”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3 modes (price ranges)</a:t>
            </a:r>
          </a:p>
          <a:p>
            <a:pPr>
              <a:buFont typeface="Arial" charset="0"/>
              <a:buChar char="•"/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“the most perfect” includes…</a:t>
            </a:r>
          </a:p>
          <a:p>
            <a:pPr lvl="1">
              <a:buFont typeface="Arial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removal of the brain through the nose</a:t>
            </a:r>
          </a:p>
          <a:p>
            <a:pPr lvl="1">
              <a:buFont typeface="Arial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incision along the left flank to remove the organs</a:t>
            </a:r>
          </a:p>
          <a:p>
            <a:pPr lvl="1">
              <a:buFont typeface="Arial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70 days in </a:t>
            </a:r>
            <a:r>
              <a:rPr lang="en-US" altLang="en-US" dirty="0" err="1">
                <a:solidFill>
                  <a:srgbClr val="FFFF00"/>
                </a:solidFill>
              </a:rPr>
              <a:t>natron</a:t>
            </a:r>
            <a:endParaRPr lang="en-US" altLang="en-US" dirty="0">
              <a:solidFill>
                <a:srgbClr val="FFFF00"/>
              </a:solidFill>
            </a:endParaRPr>
          </a:p>
          <a:p>
            <a:pPr lvl="1">
              <a:buFont typeface="Arial" charset="0"/>
              <a:buChar char="•"/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descriptions generally include</a:t>
            </a:r>
          </a:p>
          <a:p>
            <a:pPr lvl="1">
              <a:buFont typeface="Arial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leaving the heart in the chest</a:t>
            </a:r>
          </a:p>
          <a:p>
            <a:pPr lvl="1">
              <a:buFont typeface="Arial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removal of the organs to </a:t>
            </a:r>
            <a:r>
              <a:rPr lang="en-US" altLang="en-US" dirty="0" err="1">
                <a:solidFill>
                  <a:srgbClr val="FFFF00"/>
                </a:solidFill>
              </a:rPr>
              <a:t>canopic</a:t>
            </a:r>
            <a:r>
              <a:rPr lang="en-US" altLang="en-US" dirty="0">
                <a:solidFill>
                  <a:srgbClr val="FFFF00"/>
                </a:solidFill>
              </a:rPr>
              <a:t> jars</a:t>
            </a:r>
          </a:p>
        </p:txBody>
      </p:sp>
    </p:spTree>
    <p:extLst>
      <p:ext uri="{BB962C8B-B14F-4D97-AF65-F5344CB8AC3E}">
        <p14:creationId xmlns:p14="http://schemas.microsoft.com/office/powerpoint/2010/main" val="503874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252img000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05521"/>
            <a:ext cx="3530599" cy="942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826270" y="3048000"/>
            <a:ext cx="410240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C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altLang="en-US" dirty="0"/>
              <a:t>“Justine” </a:t>
            </a:r>
          </a:p>
          <a:p>
            <a:pPr algn="ctr"/>
            <a:r>
              <a:rPr lang="en-US" altLang="en-US" dirty="0" err="1">
                <a:solidFill>
                  <a:srgbClr val="FFFF00"/>
                </a:solidFill>
              </a:rPr>
              <a:t>XXIst</a:t>
            </a:r>
            <a:r>
              <a:rPr lang="en-US" altLang="en-US" dirty="0">
                <a:solidFill>
                  <a:srgbClr val="FFFF00"/>
                </a:solidFill>
              </a:rPr>
              <a:t> Dynasty</a:t>
            </a:r>
          </a:p>
          <a:p>
            <a:pPr algn="ctr"/>
            <a:r>
              <a:rPr lang="en-US" altLang="en-US" dirty="0">
                <a:solidFill>
                  <a:srgbClr val="FFFF00"/>
                </a:solidFill>
              </a:rPr>
              <a:t>ca. </a:t>
            </a:r>
            <a:r>
              <a:rPr lang="en-US" altLang="en-US" dirty="0" smtClean="0">
                <a:solidFill>
                  <a:srgbClr val="FFFF00"/>
                </a:solidFill>
              </a:rPr>
              <a:t>1000BC</a:t>
            </a:r>
          </a:p>
          <a:p>
            <a:pPr algn="ctr"/>
            <a:endParaRPr lang="en-US" altLang="en-US" dirty="0">
              <a:solidFill>
                <a:srgbClr val="FFFF00"/>
              </a:solidFill>
            </a:endParaRPr>
          </a:p>
          <a:p>
            <a:pPr algn="ctr"/>
            <a:r>
              <a:rPr lang="en-US" altLang="en-US" dirty="0" smtClean="0">
                <a:solidFill>
                  <a:srgbClr val="FFFF00"/>
                </a:solidFill>
              </a:rPr>
              <a:t>still has her brain </a:t>
            </a:r>
          </a:p>
          <a:p>
            <a:pPr algn="ctr"/>
            <a:r>
              <a:rPr lang="en-US" altLang="en-US" dirty="0" smtClean="0">
                <a:solidFill>
                  <a:srgbClr val="FFFF00"/>
                </a:solidFill>
              </a:rPr>
              <a:t>and was completely</a:t>
            </a:r>
          </a:p>
          <a:p>
            <a:pPr algn="ctr"/>
            <a:r>
              <a:rPr lang="en-US" altLang="en-US" dirty="0" smtClean="0">
                <a:solidFill>
                  <a:srgbClr val="FFFF00"/>
                </a:solidFill>
              </a:rPr>
              <a:t>eviscerated (heart as well) </a:t>
            </a:r>
          </a:p>
          <a:p>
            <a:pPr algn="ctr"/>
            <a:r>
              <a:rPr lang="en-US" altLang="en-US" dirty="0" smtClean="0">
                <a:solidFill>
                  <a:srgbClr val="FFFF00"/>
                </a:solidFill>
              </a:rPr>
              <a:t>through her perineum 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 flipH="1" flipV="1">
            <a:off x="8407400" y="838200"/>
            <a:ext cx="1770061" cy="45720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flipH="1" flipV="1">
            <a:off x="7962898" y="2581759"/>
            <a:ext cx="2214562" cy="45720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17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219862" y="1219200"/>
            <a:ext cx="256031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C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en-US" dirty="0"/>
              <a:t>and</a:t>
            </a:r>
            <a:r>
              <a:rPr lang="en-US" altLang="en-US" dirty="0" smtClean="0"/>
              <a:t>…</a:t>
            </a:r>
          </a:p>
          <a:p>
            <a:endParaRPr lang="en-US" altLang="en-US" dirty="0"/>
          </a:p>
          <a:p>
            <a:r>
              <a:rPr lang="en-US" altLang="en-US" dirty="0" smtClean="0"/>
              <a:t>lots of</a:t>
            </a:r>
          </a:p>
          <a:p>
            <a:r>
              <a:rPr lang="en-US" altLang="en-US" dirty="0" smtClean="0"/>
              <a:t>variability</a:t>
            </a:r>
          </a:p>
          <a:p>
            <a:r>
              <a:rPr lang="en-US" altLang="en-US" dirty="0" smtClean="0"/>
              <a:t>in brain removal</a:t>
            </a:r>
            <a:endParaRPr lang="en-US" altLang="en-US" dirty="0"/>
          </a:p>
        </p:txBody>
      </p:sp>
      <p:pic>
        <p:nvPicPr>
          <p:cNvPr id="3" name="Picture 2" descr="ln0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860" y="5192603"/>
            <a:ext cx="4560995" cy="456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aggital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990600"/>
            <a:ext cx="4565654" cy="433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er252img000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8593" y="76201"/>
            <a:ext cx="4645452" cy="531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161259" y="2743199"/>
            <a:ext cx="876300" cy="8255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C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6061868" y="7924800"/>
            <a:ext cx="876300" cy="8255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C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971319" y="1828800"/>
            <a:ext cx="990600" cy="148267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C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4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723" y="1828800"/>
            <a:ext cx="9975350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26780" y="838200"/>
            <a:ext cx="3551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C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en-US" dirty="0"/>
              <a:t>variability through time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30200" y="8451669"/>
            <a:ext cx="1173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C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0" dirty="0"/>
              <a:t>Wade, A.D., Nelson, A.J &amp; Garvin, G. 2011 A synthetic radiological study of brain treatment in ancient Egyptian mummies.  </a:t>
            </a:r>
            <a:r>
              <a:rPr lang="en-US" b="0" u="sng" dirty="0"/>
              <a:t>HOMO:</a:t>
            </a:r>
            <a:r>
              <a:rPr lang="en-US" b="0" dirty="0"/>
              <a:t> </a:t>
            </a:r>
            <a:r>
              <a:rPr lang="en-US" b="0" u="sng" dirty="0"/>
              <a:t>Journal of Comparative Human Biology</a:t>
            </a:r>
            <a:r>
              <a:rPr lang="en-US" b="0" dirty="0"/>
              <a:t> 62(4): 249-269.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6563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6200" y="304800"/>
            <a:ext cx="13004800" cy="2090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US" sz="5400" b="1" kern="0" dirty="0" smtClean="0">
                <a:latin typeface="Arial"/>
                <a:ea typeface="Calibri"/>
                <a:cs typeface="Calibri"/>
              </a:rPr>
              <a:t>The IMPACT Team</a:t>
            </a:r>
            <a:r>
              <a:rPr lang="en-US" sz="4800" b="1" kern="0" dirty="0" smtClean="0">
                <a:latin typeface="Arial"/>
              </a:rPr>
              <a:t/>
            </a:r>
            <a:br>
              <a:rPr lang="en-US" sz="4800" b="1" kern="0" dirty="0" smtClean="0">
                <a:latin typeface="Arial"/>
              </a:rPr>
            </a:br>
            <a:endParaRPr lang="en-US" sz="4800" b="1" kern="0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1193" y="1828800"/>
            <a:ext cx="10802413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2D050"/>
                </a:solidFill>
              </a:rPr>
              <a:t>Canada</a:t>
            </a:r>
          </a:p>
          <a:p>
            <a:endParaRPr lang="en-US" sz="3200" b="1" dirty="0" smtClean="0">
              <a:solidFill>
                <a:srgbClr val="92D050"/>
              </a:solidFill>
            </a:endParaRPr>
          </a:p>
          <a:p>
            <a:endParaRPr lang="en-US" sz="2000" b="1" dirty="0">
              <a:solidFill>
                <a:srgbClr val="92D050"/>
              </a:solidFill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Cybulski</a:t>
            </a:r>
            <a:r>
              <a:rPr lang="en-US" sz="2000" b="1" dirty="0">
                <a:solidFill>
                  <a:srgbClr val="FFFF00"/>
                </a:solidFill>
              </a:rPr>
              <a:t>, Jerome - Canadian Museum of </a:t>
            </a:r>
            <a:r>
              <a:rPr lang="en-US" sz="2000" b="1" dirty="0" smtClean="0">
                <a:solidFill>
                  <a:srgbClr val="FFFF00"/>
                </a:solidFill>
              </a:rPr>
              <a:t>Civilization/University </a:t>
            </a:r>
            <a:r>
              <a:rPr lang="en-US" sz="2000" b="1" dirty="0">
                <a:solidFill>
                  <a:srgbClr val="FFFF00"/>
                </a:solidFill>
              </a:rPr>
              <a:t>of Western Ontario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Nelson, Andrew – University of Western Ontario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Wade, Andrew - University of Western </a:t>
            </a:r>
            <a:r>
              <a:rPr lang="en-US" sz="2000" b="1" dirty="0" smtClean="0">
                <a:solidFill>
                  <a:srgbClr val="FFFF00"/>
                </a:solidFill>
              </a:rPr>
              <a:t>Ontario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r>
              <a:rPr lang="en-US" sz="3200" b="1" dirty="0" smtClean="0">
                <a:solidFill>
                  <a:srgbClr val="92D050"/>
                </a:solidFill>
              </a:rPr>
              <a:t>United States</a:t>
            </a:r>
          </a:p>
          <a:p>
            <a:endParaRPr lang="en-US" sz="2000" b="1" dirty="0">
              <a:solidFill>
                <a:srgbClr val="92D050"/>
              </a:solidFill>
            </a:endParaRPr>
          </a:p>
          <a:p>
            <a:endParaRPr lang="en-US" sz="2000" b="1" dirty="0" smtClean="0">
              <a:solidFill>
                <a:srgbClr val="92D050"/>
              </a:solidFill>
            </a:endParaRPr>
          </a:p>
          <a:p>
            <a:endParaRPr lang="en-US" sz="2000" b="1" dirty="0">
              <a:solidFill>
                <a:srgbClr val="92D050"/>
              </a:solidFill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Allam</a:t>
            </a:r>
            <a:r>
              <a:rPr lang="en-US" sz="2000" b="1" dirty="0">
                <a:solidFill>
                  <a:srgbClr val="FFFF00"/>
                </a:solidFill>
              </a:rPr>
              <a:t>, Adel- Al </a:t>
            </a:r>
            <a:r>
              <a:rPr lang="en-US" sz="2000" b="1" dirty="0" err="1">
                <a:solidFill>
                  <a:srgbClr val="FFFF00"/>
                </a:solidFill>
              </a:rPr>
              <a:t>Azhar</a:t>
            </a:r>
            <a:r>
              <a:rPr lang="en-US" sz="2000" b="1" dirty="0">
                <a:solidFill>
                  <a:srgbClr val="FFFF00"/>
                </a:solidFill>
              </a:rPr>
              <a:t> Medical School, Cairo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Beckett, Ronald - </a:t>
            </a:r>
            <a:r>
              <a:rPr lang="en-US" sz="2000" b="1" dirty="0" err="1">
                <a:solidFill>
                  <a:srgbClr val="FFFF00"/>
                </a:solidFill>
              </a:rPr>
              <a:t>Bioanthropology</a:t>
            </a:r>
            <a:r>
              <a:rPr lang="en-US" sz="2000" b="1" dirty="0">
                <a:solidFill>
                  <a:srgbClr val="FFFF00"/>
                </a:solidFill>
              </a:rPr>
              <a:t> Research Institute at Quinnipiac </a:t>
            </a:r>
            <a:r>
              <a:rPr lang="en-US" sz="2000" b="1" dirty="0" smtClean="0">
                <a:solidFill>
                  <a:srgbClr val="FFFF00"/>
                </a:solidFill>
              </a:rPr>
              <a:t>University</a:t>
            </a:r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err="1">
                <a:solidFill>
                  <a:srgbClr val="FFFF00"/>
                </a:solidFill>
              </a:rPr>
              <a:t>Conlogue</a:t>
            </a:r>
            <a:r>
              <a:rPr lang="en-US" sz="2000" b="1" dirty="0">
                <a:solidFill>
                  <a:srgbClr val="FFFF00"/>
                </a:solidFill>
              </a:rPr>
              <a:t>, Gerald - </a:t>
            </a:r>
            <a:r>
              <a:rPr lang="en-US" sz="2000" b="1" dirty="0" err="1">
                <a:solidFill>
                  <a:srgbClr val="FFFF00"/>
                </a:solidFill>
              </a:rPr>
              <a:t>Bioanthropology</a:t>
            </a:r>
            <a:r>
              <a:rPr lang="en-US" sz="2000" b="1" dirty="0">
                <a:solidFill>
                  <a:srgbClr val="FFFF00"/>
                </a:solidFill>
              </a:rPr>
              <a:t> Research Institute at Quinnipiac </a:t>
            </a:r>
            <a:r>
              <a:rPr lang="en-US" sz="2000" b="1" dirty="0" smtClean="0">
                <a:solidFill>
                  <a:srgbClr val="FFFF00"/>
                </a:solidFill>
              </a:rPr>
              <a:t>University</a:t>
            </a:r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Finch</a:t>
            </a:r>
            <a:r>
              <a:rPr lang="en-US" sz="2000" b="1" dirty="0">
                <a:solidFill>
                  <a:srgbClr val="FFFF00"/>
                </a:solidFill>
              </a:rPr>
              <a:t>, Caleb - University of Southern California.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Miyamoto, Michael- University of California, San Diego</a:t>
            </a:r>
          </a:p>
          <a:p>
            <a:r>
              <a:rPr lang="en-US" sz="2000" b="1" dirty="0" err="1">
                <a:solidFill>
                  <a:srgbClr val="FFFF00"/>
                </a:solidFill>
              </a:rPr>
              <a:t>Narula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Jagat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- Mount Sinai School of Medicine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Sutherland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smtClean="0">
                <a:solidFill>
                  <a:srgbClr val="FFFF00"/>
                </a:solidFill>
              </a:rPr>
              <a:t>James </a:t>
            </a:r>
            <a:r>
              <a:rPr lang="en-US" sz="2000" b="1" dirty="0">
                <a:solidFill>
                  <a:srgbClr val="FFFF00"/>
                </a:solidFill>
              </a:rPr>
              <a:t>- South Coast Radiological Medical Group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Sutherland, M. Linda - Newport Diagnostic Center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Thomas, Gregory - University of California, Irvine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Thompson, Randall- St. Luke's Mid America Heart Institute</a:t>
            </a: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Wann</a:t>
            </a:r>
            <a:r>
              <a:rPr lang="en-US" sz="2000" b="1" dirty="0">
                <a:solidFill>
                  <a:srgbClr val="FFFF00"/>
                </a:solidFill>
              </a:rPr>
              <a:t>, Samuel- Wisconsin Heart Hospital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99" y="2491389"/>
            <a:ext cx="12344400" cy="516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431" y="5181600"/>
            <a:ext cx="3489569" cy="8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32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odotus histories book cov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665266"/>
            <a:ext cx="4073525" cy="642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1425" y="1665266"/>
            <a:ext cx="3605474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dirty="0" smtClean="0">
                <a:solidFill>
                  <a:srgbClr val="FF0000"/>
                </a:solidFill>
              </a:rPr>
              <a:t>X</a:t>
            </a:r>
            <a:endParaRPr lang="en-US" sz="4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82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100" y="1207477"/>
            <a:ext cx="10896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  </a:t>
            </a:r>
            <a:r>
              <a:rPr lang="en-US" dirty="0" err="1"/>
              <a:t>LiveScience</a:t>
            </a:r>
            <a:r>
              <a:rPr lang="en-US" dirty="0"/>
              <a:t> – </a:t>
            </a:r>
            <a:r>
              <a:rPr lang="en-US" dirty="0" err="1"/>
              <a:t>Ghose</a:t>
            </a:r>
            <a:r>
              <a:rPr lang="en-US" dirty="0"/>
              <a:t> T. </a:t>
            </a:r>
            <a:r>
              <a:rPr lang="en-US" dirty="0">
                <a:solidFill>
                  <a:srgbClr val="FFFF00"/>
                </a:solidFill>
                <a:hlinkClick r:id="rId2" tooltip="http://www.livescience.com/28097-herodotus-mummy-evisceration-wrong.html"/>
              </a:rPr>
              <a:t>2400-year-old myths of mummy-making busted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        Also run by </a:t>
            </a:r>
            <a:r>
              <a:rPr lang="en-US" dirty="0">
                <a:hlinkClick r:id="rId3" tooltip="http://www.scientificamerican.com/article.cfm?id=2400-year-old-myths-of-myths"/>
              </a:rPr>
              <a:t>Scientific American</a:t>
            </a:r>
            <a:r>
              <a:rPr lang="en-US" dirty="0"/>
              <a:t>, </a:t>
            </a:r>
            <a:r>
              <a:rPr lang="en-US" dirty="0">
                <a:hlinkClick r:id="rId4" tooltip="http://news.discovery.com/history/ancient-egypt/mummy-making-myths-busted-130322.htm"/>
              </a:rPr>
              <a:t>Discovery News</a:t>
            </a:r>
            <a:r>
              <a:rPr lang="en-US" dirty="0"/>
              <a:t>, </a:t>
            </a:r>
            <a:r>
              <a:rPr lang="en-US" dirty="0">
                <a:hlinkClick r:id="rId5" tooltip="http://science.nbcnews.com/_news/2013/03/22/17417527-2400-year-old-mummy-making-myths-no-longer-under-wraps?lite"/>
              </a:rPr>
              <a:t>MSNBC</a:t>
            </a:r>
            <a:r>
              <a:rPr lang="en-US" dirty="0"/>
              <a:t>, </a:t>
            </a:r>
            <a:r>
              <a:rPr lang="en-US" dirty="0">
                <a:hlinkClick r:id="rId6" tooltip="http://www.foxnews.com/science/2013/03/22/2400-year-old-myths-mummy-making-busted/"/>
              </a:rPr>
              <a:t>Fox News</a:t>
            </a:r>
            <a:r>
              <a:rPr lang="en-US" dirty="0"/>
              <a:t>, </a:t>
            </a:r>
            <a:r>
              <a:rPr lang="en-US" dirty="0" smtClean="0"/>
              <a:t>Huffington Post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22 March 2013.</a:t>
            </a:r>
            <a:br>
              <a:rPr lang="en-US" dirty="0"/>
            </a:br>
            <a:endParaRPr lang="en-US" dirty="0"/>
          </a:p>
          <a:p>
            <a:r>
              <a:rPr lang="en-US" dirty="0"/>
              <a:t>            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416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600" y="304800"/>
            <a:ext cx="12344400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to close…</a:t>
            </a:r>
          </a:p>
          <a:p>
            <a:endParaRPr lang="en-US" sz="3200" dirty="0"/>
          </a:p>
          <a:p>
            <a:r>
              <a:rPr lang="en-US" sz="3200" dirty="0" smtClean="0"/>
              <a:t>this project has focused on mummies</a:t>
            </a:r>
          </a:p>
          <a:p>
            <a:endParaRPr lang="en-US" sz="3200" dirty="0"/>
          </a:p>
          <a:p>
            <a:r>
              <a:rPr lang="en-US" sz="3200" dirty="0" smtClean="0"/>
              <a:t>but the technology and approach are generalizable to non-destructive imaging and archiving of cultural objects</a:t>
            </a:r>
          </a:p>
          <a:p>
            <a:endParaRPr lang="en-US" sz="3200" dirty="0"/>
          </a:p>
          <a:p>
            <a:r>
              <a:rPr lang="en-US" sz="3200" dirty="0" smtClean="0"/>
              <a:t>the next slide shows a video made from </a:t>
            </a:r>
            <a:r>
              <a:rPr lang="en-US" sz="3200" dirty="0" err="1" smtClean="0"/>
              <a:t>microCT</a:t>
            </a:r>
            <a:r>
              <a:rPr lang="en-US" sz="3200" dirty="0" smtClean="0"/>
              <a:t> scans of a 16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century prayer bead from the Art Gallery of Ontario</a:t>
            </a:r>
          </a:p>
          <a:p>
            <a:endParaRPr lang="en-US" sz="3200" dirty="0"/>
          </a:p>
          <a:p>
            <a:r>
              <a:rPr lang="en-US" sz="3200" dirty="0" smtClean="0"/>
              <a:t>see</a:t>
            </a:r>
          </a:p>
          <a:p>
            <a:r>
              <a:rPr lang="en-US" sz="3200" dirty="0">
                <a:hlinkClick r:id="rId2"/>
              </a:rPr>
              <a:t>http://ezine.codart.nl/17/issue/45/artikel/investigating-miniature-boxwood-carving-at-the-art-gallery-of-ontario-in-toronto/?</a:t>
            </a:r>
            <a:r>
              <a:rPr lang="en-US" sz="3200" dirty="0" smtClean="0">
                <a:hlinkClick r:id="rId2"/>
              </a:rPr>
              <a:t>id=119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the scans reveal hidden details about the construction of these elaborate works of art</a:t>
            </a:r>
            <a:r>
              <a:rPr lang="en-US" sz="3200" dirty="0"/>
              <a:t>            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743784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ayingbead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100" y="457200"/>
            <a:ext cx="86106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58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00" y="629484"/>
            <a:ext cx="12039600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video credits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/>
              <a:t>Eric Fournier – ORS - </a:t>
            </a:r>
            <a:r>
              <a:rPr lang="en-US" dirty="0">
                <a:hlinkClick r:id="rId2"/>
              </a:rPr>
              <a:t>http://theobjects.com/en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Lisa Ellis, Sasha </a:t>
            </a:r>
            <a:r>
              <a:rPr lang="en-US" dirty="0" err="1"/>
              <a:t>Suda</a:t>
            </a:r>
            <a:r>
              <a:rPr lang="en-US" dirty="0"/>
              <a:t> – Art Gallery of </a:t>
            </a:r>
            <a:r>
              <a:rPr lang="en-US" dirty="0" smtClean="0"/>
              <a:t>Ontario</a:t>
            </a:r>
          </a:p>
          <a:p>
            <a:r>
              <a:rPr lang="en-US" dirty="0"/>
              <a:t>Prayer bead. AGO ID 29365. </a:t>
            </a:r>
            <a:r>
              <a:rPr lang="en-US"/>
              <a:t>The Thomson Collection © Art Gallery of Ontario.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Andrew Nelson, Ron Martin, Zoe Morris, </a:t>
            </a:r>
          </a:p>
          <a:p>
            <a:r>
              <a:rPr lang="en-US" dirty="0"/>
              <a:t>Rhonda Bathurst</a:t>
            </a:r>
          </a:p>
          <a:p>
            <a:r>
              <a:rPr lang="en-US" dirty="0"/>
              <a:t>- Sustainable Archaeology, The University of Western Ontario - </a:t>
            </a:r>
            <a:r>
              <a:rPr lang="en-US" dirty="0">
                <a:hlinkClick r:id="rId3"/>
              </a:rPr>
              <a:t>http://www.sustainablearchaeology.org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15274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136446" y="838200"/>
            <a:ext cx="2787362" cy="83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en-CA" altLang="en-US" sz="4600" b="1" dirty="0">
                <a:solidFill>
                  <a:schemeClr val="tx1"/>
                </a:solidFill>
              </a:rPr>
              <a:t>The Goal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995364" y="1944717"/>
            <a:ext cx="8973350" cy="373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en-CA" altLang="en-US" sz="2600" dirty="0">
                <a:solidFill>
                  <a:srgbClr val="FFFF00"/>
                </a:solidFill>
              </a:rPr>
              <a:t>to undertake broad scale examinations of</a:t>
            </a:r>
          </a:p>
          <a:p>
            <a:endParaRPr lang="en-CA" altLang="en-US" sz="2600" dirty="0" smtClean="0">
              <a:solidFill>
                <a:srgbClr val="FFFF00"/>
              </a:solidFill>
            </a:endParaRPr>
          </a:p>
          <a:p>
            <a:endParaRPr lang="en-CA" altLang="en-US" sz="2600" dirty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CA" altLang="en-US" sz="2600" dirty="0">
                <a:solidFill>
                  <a:srgbClr val="FFFF00"/>
                </a:solidFill>
              </a:rPr>
              <a:t>patterns of health and </a:t>
            </a:r>
            <a:r>
              <a:rPr lang="en-CA" altLang="en-US" sz="2600" dirty="0" smtClean="0">
                <a:solidFill>
                  <a:srgbClr val="FFFF00"/>
                </a:solidFill>
              </a:rPr>
              <a:t>disease (this is not CIHR research!)</a:t>
            </a:r>
            <a:endParaRPr lang="en-CA" altLang="en-US" sz="2600" dirty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CA" altLang="en-US" sz="2600" dirty="0">
                <a:solidFill>
                  <a:srgbClr val="FFFF00"/>
                </a:solidFill>
              </a:rPr>
              <a:t>variability in the practice of mummification</a:t>
            </a:r>
          </a:p>
          <a:p>
            <a:endParaRPr lang="en-CA" altLang="en-US" sz="2600" dirty="0" smtClean="0">
              <a:solidFill>
                <a:srgbClr val="FFFF00"/>
              </a:solidFill>
            </a:endParaRPr>
          </a:p>
          <a:p>
            <a:endParaRPr lang="en-CA" altLang="en-US" sz="2600" dirty="0">
              <a:solidFill>
                <a:srgbClr val="FFFF00"/>
              </a:solidFill>
            </a:endParaRPr>
          </a:p>
          <a:p>
            <a:r>
              <a:rPr lang="en-CA" altLang="en-US" sz="2600" dirty="0">
                <a:solidFill>
                  <a:srgbClr val="FFFF00"/>
                </a:solidFill>
              </a:rPr>
              <a:t>in Ancient Egypt</a:t>
            </a:r>
          </a:p>
          <a:p>
            <a:r>
              <a:rPr lang="en-CA" altLang="en-US" sz="2600" dirty="0">
                <a:solidFill>
                  <a:srgbClr val="FFFF00"/>
                </a:solidFill>
              </a:rPr>
              <a:t>across space and time</a:t>
            </a:r>
          </a:p>
        </p:txBody>
      </p:sp>
    </p:spTree>
    <p:extLst>
      <p:ext uri="{BB962C8B-B14F-4D97-AF65-F5344CB8AC3E}">
        <p14:creationId xmlns:p14="http://schemas.microsoft.com/office/powerpoint/2010/main" val="3107023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:\cartonageincolour\completecartonage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94884"/>
            <a:ext cx="1371600" cy="59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626186" y="2130371"/>
            <a:ext cx="3316353" cy="77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en-CA" altLang="en-US" b="1" dirty="0">
                <a:solidFill>
                  <a:schemeClr val="tx1"/>
                </a:solidFill>
              </a:rPr>
              <a:t>The Dataset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126606" y="3883378"/>
            <a:ext cx="6751588" cy="93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en-CA" altLang="en-US" sz="2600">
                <a:solidFill>
                  <a:srgbClr val="FFFF00"/>
                </a:solidFill>
              </a:rPr>
              <a:t>at least 1000 and as many as 10,0000</a:t>
            </a:r>
          </a:p>
          <a:p>
            <a:r>
              <a:rPr lang="en-CA" altLang="en-US" sz="2600">
                <a:solidFill>
                  <a:srgbClr val="FFFF00"/>
                </a:solidFill>
              </a:rPr>
              <a:t>mummies preserved in museums worldwide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478845" y="5470596"/>
            <a:ext cx="9540813" cy="53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en-CA" altLang="en-US" sz="2600">
                <a:solidFill>
                  <a:srgbClr val="FFFF00"/>
                </a:solidFill>
              </a:rPr>
              <a:t>each mummy is a capsule of biological and cultural information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000872" y="930528"/>
            <a:ext cx="368985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100" y="6553200"/>
            <a:ext cx="4000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75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84846" y="573586"/>
            <a:ext cx="4693332" cy="77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en-CA" altLang="en-US" dirty="0">
                <a:solidFill>
                  <a:schemeClr val="tx1"/>
                </a:solidFill>
              </a:rPr>
              <a:t>The </a:t>
            </a:r>
            <a:r>
              <a:rPr lang="en-CA" altLang="en-US" dirty="0" smtClean="0">
                <a:solidFill>
                  <a:schemeClr val="tx1"/>
                </a:solidFill>
              </a:rPr>
              <a:t>Key Problem</a:t>
            </a:r>
            <a:r>
              <a:rPr lang="en-CA" altLang="en-US" u="sng" dirty="0" smtClean="0">
                <a:solidFill>
                  <a:schemeClr val="tx1"/>
                </a:solidFill>
              </a:rPr>
              <a:t>s</a:t>
            </a:r>
            <a:endParaRPr lang="en-CA" altLang="en-US" u="sng" dirty="0">
              <a:solidFill>
                <a:schemeClr val="tx1"/>
              </a:solidFill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95609" y="4495236"/>
            <a:ext cx="262697" cy="53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endParaRPr lang="en-US" altLang="en-US" sz="260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782488" y="1828800"/>
            <a:ext cx="9439824" cy="21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>
              <a:buFontTx/>
              <a:buChar char="•"/>
            </a:pPr>
            <a:r>
              <a:rPr lang="en-CA" altLang="en-US" sz="2600" dirty="0">
                <a:solidFill>
                  <a:srgbClr val="FFFF00"/>
                </a:solidFill>
              </a:rPr>
              <a:t>the mummies are scattered throughout the world</a:t>
            </a:r>
          </a:p>
          <a:p>
            <a:pPr>
              <a:buFontTx/>
              <a:buChar char="•"/>
            </a:pPr>
            <a:endParaRPr lang="en-CA" altLang="en-US" sz="2600" dirty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CA" altLang="en-US" sz="2600" dirty="0">
                <a:solidFill>
                  <a:srgbClr val="FFFF00"/>
                </a:solidFill>
              </a:rPr>
              <a:t>analysis </a:t>
            </a:r>
            <a:r>
              <a:rPr lang="en-CA" altLang="en-US" sz="2600" dirty="0" smtClean="0">
                <a:solidFill>
                  <a:srgbClr val="FFFF00"/>
                </a:solidFill>
              </a:rPr>
              <a:t>has – in the past – involved destructive </a:t>
            </a:r>
            <a:r>
              <a:rPr lang="en-CA" altLang="en-US" sz="2600" dirty="0">
                <a:solidFill>
                  <a:srgbClr val="FFFF00"/>
                </a:solidFill>
              </a:rPr>
              <a:t>techniques</a:t>
            </a:r>
          </a:p>
          <a:p>
            <a:pPr>
              <a:buFontTx/>
              <a:buChar char="•"/>
            </a:pPr>
            <a:endParaRPr lang="en-CA" altLang="en-US" sz="2600" dirty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endParaRPr lang="en-CA" altLang="en-US" sz="2600" dirty="0">
              <a:solidFill>
                <a:srgbClr val="FFFF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997200" y="5867400"/>
            <a:ext cx="6833163" cy="99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800" dirty="0" smtClean="0"/>
              <a:t>The Mummy Autopsy</a:t>
            </a:r>
          </a:p>
          <a:p>
            <a:pPr algn="ctr"/>
            <a:r>
              <a:rPr lang="en-US" altLang="en-US" sz="2800" dirty="0" smtClean="0">
                <a:solidFill>
                  <a:srgbClr val="FFFF00"/>
                </a:solidFill>
              </a:rPr>
              <a:t>very informative but </a:t>
            </a:r>
            <a:r>
              <a:rPr lang="en-US" altLang="en-US" sz="2800" dirty="0">
                <a:solidFill>
                  <a:srgbClr val="FFFF00"/>
                </a:solidFill>
              </a:rPr>
              <a:t>very destructive</a:t>
            </a:r>
          </a:p>
        </p:txBody>
      </p:sp>
    </p:spTree>
    <p:extLst>
      <p:ext uri="{BB962C8B-B14F-4D97-AF65-F5344CB8AC3E}">
        <p14:creationId xmlns:p14="http://schemas.microsoft.com/office/powerpoint/2010/main" val="1036948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ray positio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9" y="1179987"/>
            <a:ext cx="5427663" cy="488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ummyapril03-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000" y="1203468"/>
            <a:ext cx="6053846" cy="500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311400" y="6583501"/>
            <a:ext cx="85344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C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CA" altLang="en-US" sz="4000" dirty="0" smtClean="0"/>
              <a:t>The Solution </a:t>
            </a:r>
          </a:p>
          <a:p>
            <a:endParaRPr lang="en-CA" altLang="en-US" sz="4000" dirty="0" smtClean="0"/>
          </a:p>
          <a:p>
            <a:r>
              <a:rPr lang="en-CA" altLang="en-US" sz="4000" dirty="0" smtClean="0"/>
              <a:t> </a:t>
            </a:r>
            <a:r>
              <a:rPr lang="en-CA" altLang="en-US" sz="3600" dirty="0" smtClean="0">
                <a:solidFill>
                  <a:srgbClr val="FFFF00"/>
                </a:solidFill>
              </a:rPr>
              <a:t>Radiological Imaging Techniques = </a:t>
            </a:r>
          </a:p>
          <a:p>
            <a:r>
              <a:rPr lang="en-CA" altLang="en-US" sz="3600" dirty="0" smtClean="0">
                <a:solidFill>
                  <a:srgbClr val="FFFF00"/>
                </a:solidFill>
              </a:rPr>
              <a:t>Non-destructive </a:t>
            </a:r>
            <a:r>
              <a:rPr lang="en-CA" altLang="en-US" sz="3600" dirty="0">
                <a:solidFill>
                  <a:srgbClr val="FFFF00"/>
                </a:solidFill>
              </a:rPr>
              <a:t>Data Capture</a:t>
            </a:r>
          </a:p>
        </p:txBody>
      </p:sp>
    </p:spTree>
    <p:extLst>
      <p:ext uri="{BB962C8B-B14F-4D97-AF65-F5344CB8AC3E}">
        <p14:creationId xmlns:p14="http://schemas.microsoft.com/office/powerpoint/2010/main" val="2539406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2181" y="1600200"/>
            <a:ext cx="75204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9945" y="8012668"/>
            <a:ext cx="45849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virtual mummy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4465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473200" y="1066800"/>
            <a:ext cx="10591800" cy="659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dirty="0" smtClean="0">
                <a:solidFill>
                  <a:srgbClr val="FFFF00"/>
                </a:solidFill>
              </a:rPr>
              <a:t>but we need to bring the radiological datasets together to allow us to move beyond the case study approach… </a:t>
            </a:r>
          </a:p>
          <a:p>
            <a:pPr algn="ctr"/>
            <a:endParaRPr lang="en-US" altLang="en-US" dirty="0">
              <a:solidFill>
                <a:srgbClr val="FFFF00"/>
              </a:solidFill>
            </a:endParaRPr>
          </a:p>
          <a:p>
            <a:pPr algn="ctr"/>
            <a:r>
              <a:rPr lang="en-US" altLang="en-US" dirty="0" smtClean="0">
                <a:solidFill>
                  <a:srgbClr val="FFFF00"/>
                </a:solidFill>
              </a:rPr>
              <a:t>hence…</a:t>
            </a:r>
            <a:endParaRPr lang="en-US" altLang="en-US" dirty="0">
              <a:solidFill>
                <a:srgbClr val="FFFF00"/>
              </a:solidFill>
            </a:endParaRPr>
          </a:p>
          <a:p>
            <a:pPr algn="ctr"/>
            <a:endParaRPr lang="en-US" altLang="en-US" dirty="0">
              <a:solidFill>
                <a:srgbClr val="FFFF00"/>
              </a:solidFill>
            </a:endParaRPr>
          </a:p>
          <a:p>
            <a:pPr algn="ctr"/>
            <a:r>
              <a:rPr lang="en-US" altLang="en-US" b="1" i="1" dirty="0"/>
              <a:t>IMPACT</a:t>
            </a:r>
          </a:p>
          <a:p>
            <a:pPr algn="ctr"/>
            <a:endParaRPr lang="en-US" altLang="en-US" dirty="0">
              <a:solidFill>
                <a:srgbClr val="FFFF00"/>
              </a:solidFill>
            </a:endParaRPr>
          </a:p>
          <a:p>
            <a:pPr algn="ctr"/>
            <a:r>
              <a:rPr lang="en-US" altLang="en-US" dirty="0"/>
              <a:t>I</a:t>
            </a:r>
            <a:r>
              <a:rPr lang="en-US" altLang="en-US" dirty="0">
                <a:solidFill>
                  <a:srgbClr val="FFFF00"/>
                </a:solidFill>
              </a:rPr>
              <a:t>nternet based </a:t>
            </a:r>
            <a:r>
              <a:rPr lang="en-US" altLang="en-US" dirty="0"/>
              <a:t>M</a:t>
            </a:r>
            <a:r>
              <a:rPr lang="en-US" altLang="en-US" dirty="0">
                <a:solidFill>
                  <a:srgbClr val="FFFF00"/>
                </a:solidFill>
              </a:rPr>
              <a:t>ummy </a:t>
            </a:r>
            <a:r>
              <a:rPr lang="en-US" altLang="en-US" dirty="0"/>
              <a:t>P</a:t>
            </a:r>
            <a:r>
              <a:rPr lang="en-US" altLang="en-US" dirty="0">
                <a:solidFill>
                  <a:srgbClr val="FFFF00"/>
                </a:solidFill>
              </a:rPr>
              <a:t>icture </a:t>
            </a:r>
            <a:r>
              <a:rPr lang="en-US" altLang="en-US" dirty="0"/>
              <a:t>A</a:t>
            </a:r>
            <a:r>
              <a:rPr lang="en-US" altLang="en-US" dirty="0">
                <a:solidFill>
                  <a:srgbClr val="FFFF00"/>
                </a:solidFill>
              </a:rPr>
              <a:t>rchive </a:t>
            </a:r>
            <a:r>
              <a:rPr lang="en-US" altLang="en-US" dirty="0"/>
              <a:t>C</a:t>
            </a:r>
            <a:r>
              <a:rPr lang="en-US" altLang="en-US" dirty="0">
                <a:solidFill>
                  <a:srgbClr val="FFFF00"/>
                </a:solidFill>
              </a:rPr>
              <a:t>ommunication </a:t>
            </a:r>
            <a:r>
              <a:rPr lang="en-US" altLang="en-US" dirty="0"/>
              <a:t>T</a:t>
            </a:r>
            <a:r>
              <a:rPr lang="en-US" altLang="en-US" dirty="0">
                <a:solidFill>
                  <a:srgbClr val="FFFF00"/>
                </a:solidFill>
              </a:rPr>
              <a:t>echnology</a:t>
            </a:r>
          </a:p>
        </p:txBody>
      </p:sp>
    </p:spTree>
    <p:extLst>
      <p:ext uri="{BB962C8B-B14F-4D97-AF65-F5344CB8AC3E}">
        <p14:creationId xmlns:p14="http://schemas.microsoft.com/office/powerpoint/2010/main" val="3003482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413" y="914400"/>
            <a:ext cx="119859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DICOM data</a:t>
            </a:r>
          </a:p>
          <a:p>
            <a:r>
              <a:rPr lang="en-US" dirty="0" smtClean="0"/>
              <a:t>D</a:t>
            </a:r>
            <a:r>
              <a:rPr lang="en-US" dirty="0" smtClean="0">
                <a:solidFill>
                  <a:srgbClr val="FFFF00"/>
                </a:solidFill>
              </a:rPr>
              <a:t>igital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>
                <a:solidFill>
                  <a:srgbClr val="FFFF00"/>
                </a:solidFill>
              </a:rPr>
              <a:t>maging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and</a:t>
            </a:r>
            <a:r>
              <a:rPr lang="en-US" dirty="0"/>
              <a:t> C</a:t>
            </a:r>
            <a:r>
              <a:rPr lang="en-US" dirty="0">
                <a:solidFill>
                  <a:srgbClr val="FFFF00"/>
                </a:solidFill>
              </a:rPr>
              <a:t>ommunications</a:t>
            </a:r>
            <a:r>
              <a:rPr lang="en-US" dirty="0"/>
              <a:t> </a:t>
            </a:r>
            <a:r>
              <a:rPr lang="en-US" dirty="0" smtClean="0">
                <a:solidFill>
                  <a:srgbClr val="FFFF00"/>
                </a:solidFill>
              </a:rPr>
              <a:t>in </a:t>
            </a:r>
            <a:r>
              <a:rPr lang="en-US" dirty="0"/>
              <a:t>M</a:t>
            </a:r>
            <a:r>
              <a:rPr lang="en-US" dirty="0">
                <a:solidFill>
                  <a:srgbClr val="FFFF00"/>
                </a:solidFill>
              </a:rPr>
              <a:t>edicine</a:t>
            </a:r>
            <a:r>
              <a:rPr lang="en-US" dirty="0"/>
              <a:t>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4831" y="3251537"/>
            <a:ext cx="3786150" cy="26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26400" y="3702875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metadata in a header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Block Arc 6"/>
          <p:cNvSpPr/>
          <p:nvPr/>
        </p:nvSpPr>
        <p:spPr bwMode="auto">
          <a:xfrm rot="16200000">
            <a:off x="-508000" y="3910960"/>
            <a:ext cx="2971800" cy="1295400"/>
          </a:xfrm>
          <a:prstGeom prst="blockArc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Block Arc 7"/>
          <p:cNvSpPr/>
          <p:nvPr/>
        </p:nvSpPr>
        <p:spPr bwMode="auto">
          <a:xfrm rot="5400000" flipH="1">
            <a:off x="9588500" y="4050322"/>
            <a:ext cx="2971800" cy="1295400"/>
          </a:xfrm>
          <a:prstGeom prst="blockArc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7906" y="6477000"/>
            <a:ext cx="69558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7200" baseline="-25000" dirty="0" smtClean="0">
                <a:solidFill>
                  <a:schemeClr val="tx1"/>
                </a:solidFill>
              </a:rPr>
              <a:t>*</a:t>
            </a:r>
            <a:r>
              <a:rPr lang="en-US" dirty="0" smtClean="0">
                <a:solidFill>
                  <a:srgbClr val="FFFF00"/>
                </a:solidFill>
              </a:rPr>
              <a:t> 10s to 1000s of slices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=</a:t>
            </a:r>
            <a:r>
              <a:rPr lang="en-US" dirty="0" smtClean="0">
                <a:solidFill>
                  <a:srgbClr val="FFFF00"/>
                </a:solidFill>
              </a:rPr>
              <a:t> mega to gigabyte volumes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8791" y="4558660"/>
            <a:ext cx="4988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86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- Title and Content copy 3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3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Pages>0</Pages>
  <Words>747</Words>
  <Characters>0</Characters>
  <Application>Microsoft Office PowerPoint</Application>
  <PresentationFormat>Custom</PresentationFormat>
  <Lines>0</Lines>
  <Paragraphs>156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1_Title &amp; Bullets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1_Title &amp; Bullets - Right</vt:lpstr>
      <vt:lpstr>Title, Bullets &amp; Photo</vt:lpstr>
      <vt:lpstr>Bullets</vt:lpstr>
      <vt:lpstr>Default - Title and Content copy 3</vt:lpstr>
      <vt:lpstr>Title - Center</vt:lpstr>
      <vt:lpstr>Photo - Horizontal</vt:lpstr>
      <vt:lpstr>The IMPACT Radiological Database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Nelson</dc:creator>
  <cp:lastModifiedBy>Bobley, Brett</cp:lastModifiedBy>
  <cp:revision>90</cp:revision>
  <dcterms:modified xsi:type="dcterms:W3CDTF">2013-11-25T18:55:02Z</dcterms:modified>
</cp:coreProperties>
</file>