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6"/>
  </p:notesMasterIdLst>
  <p:sldIdLst>
    <p:sldId id="256" r:id="rId2"/>
    <p:sldId id="327" r:id="rId3"/>
    <p:sldId id="336" r:id="rId4"/>
    <p:sldId id="337" r:id="rId5"/>
    <p:sldId id="341" r:id="rId6"/>
    <p:sldId id="342" r:id="rId7"/>
    <p:sldId id="328" r:id="rId8"/>
    <p:sldId id="329" r:id="rId9"/>
    <p:sldId id="330" r:id="rId10"/>
    <p:sldId id="332" r:id="rId11"/>
    <p:sldId id="347" r:id="rId12"/>
    <p:sldId id="348" r:id="rId13"/>
    <p:sldId id="311" r:id="rId14"/>
    <p:sldId id="346" r:id="rId15"/>
  </p:sldIdLst>
  <p:sldSz cx="9144000" cy="6858000" type="letter"/>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0" autoAdjust="0"/>
    <p:restoredTop sz="61444" autoAdjust="0"/>
  </p:normalViewPr>
  <p:slideViewPr>
    <p:cSldViewPr snapToGrid="0" snapToObjects="1">
      <p:cViewPr varScale="1">
        <p:scale>
          <a:sx n="65" d="100"/>
          <a:sy n="65" d="100"/>
        </p:scale>
        <p:origin x="-1164"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2856" y="-9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07D32B1-5D2F-0543-A073-C8D2074C7745}" type="datetimeFigureOut">
              <a:rPr lang="en-US" smtClean="0"/>
              <a:pPr/>
              <a:t>11/25/2013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A21E6E0-AAA8-C345-BF7C-406A14A59E0D}" type="slidenum">
              <a:rPr lang="en-US" smtClean="0"/>
              <a:pPr/>
              <a:t>‹#›</a:t>
            </a:fld>
            <a:endParaRPr lang="en-US"/>
          </a:p>
        </p:txBody>
      </p:sp>
    </p:spTree>
    <p:extLst>
      <p:ext uri="{BB962C8B-B14F-4D97-AF65-F5344CB8AC3E}">
        <p14:creationId xmlns:p14="http://schemas.microsoft.com/office/powerpoint/2010/main" val="846784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A21E6E0-AAA8-C345-BF7C-406A14A59E0D}" type="slidenum">
              <a:rPr lang="en-US" smtClean="0"/>
              <a:pPr/>
              <a:t>1</a:t>
            </a:fld>
            <a:endParaRPr lang="en-US"/>
          </a:p>
        </p:txBody>
      </p:sp>
    </p:spTree>
    <p:extLst>
      <p:ext uri="{BB962C8B-B14F-4D97-AF65-F5344CB8AC3E}">
        <p14:creationId xmlns:p14="http://schemas.microsoft.com/office/powerpoint/2010/main" val="171442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MS PGothic" pitchFamily="34" charset="-128"/>
              </a:rPr>
              <a:t>Over</a:t>
            </a:r>
            <a:r>
              <a:rPr lang="en-US" baseline="0" dirty="0" smtClean="0">
                <a:cs typeface="MS PGothic" pitchFamily="34" charset="-128"/>
              </a:rPr>
              <a:t> 11 million pages of historical documents, with adds up to more than 7 billion words</a:t>
            </a:r>
            <a:endParaRPr lang="en-US" dirty="0">
              <a:cs typeface="MS PGothic" pitchFamily="34" charset="-128"/>
            </a:endParaRPr>
          </a:p>
          <a:p>
            <a:endParaRPr lang="en-US" dirty="0">
              <a:cs typeface="MS PGothic"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3D1BE0D1-53CC-C84A-9C0A-657EE29424FB}"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endParaRPr lang="en-CA" dirty="0"/>
          </a:p>
        </p:txBody>
      </p:sp>
      <p:sp>
        <p:nvSpPr>
          <p:cNvPr id="4" name="Slide Number Placeholder 3"/>
          <p:cNvSpPr>
            <a:spLocks noGrp="1"/>
          </p:cNvSpPr>
          <p:nvPr>
            <p:ph type="sldNum" sz="quarter" idx="10"/>
          </p:nvPr>
        </p:nvSpPr>
        <p:spPr/>
        <p:txBody>
          <a:bodyPr/>
          <a:lstStyle/>
          <a:p>
            <a:fld id="{3EA95DA2-B8E4-F04B-9861-DC53E0E58276}" type="slidenum">
              <a:rPr lang="en-US" smtClean="0"/>
              <a:pPr/>
              <a:t>4</a:t>
            </a:fld>
            <a:endParaRPr lang="en-US"/>
          </a:p>
        </p:txBody>
      </p:sp>
    </p:spTree>
    <p:extLst>
      <p:ext uri="{BB962C8B-B14F-4D97-AF65-F5344CB8AC3E}">
        <p14:creationId xmlns:p14="http://schemas.microsoft.com/office/powerpoint/2010/main" val="88544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Ewan</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37931725" indent="-37474525" eaLnBrk="0" hangingPunct="0">
              <a:defRPr sz="4200">
                <a:solidFill>
                  <a:srgbClr val="000000"/>
                </a:solidFill>
                <a:latin typeface="Gill Sans" charset="0"/>
                <a:ea typeface="ヒラギノ角ゴ ProN W3" charset="-128"/>
                <a:sym typeface="Gill Sans" charset="0"/>
              </a:defRPr>
            </a:lvl2pPr>
            <a:lvl3pPr eaLnBrk="0" hangingPunct="0">
              <a:defRPr sz="4200">
                <a:solidFill>
                  <a:srgbClr val="000000"/>
                </a:solidFill>
                <a:latin typeface="Gill Sans" charset="0"/>
                <a:ea typeface="ヒラギノ角ゴ ProN W3" charset="-128"/>
                <a:sym typeface="Gill Sans" charset="0"/>
              </a:defRPr>
            </a:lvl3pPr>
            <a:lvl4pPr eaLnBrk="0" hangingPunct="0">
              <a:defRPr sz="4200">
                <a:solidFill>
                  <a:srgbClr val="000000"/>
                </a:solidFill>
                <a:latin typeface="Gill Sans" charset="0"/>
                <a:ea typeface="ヒラギノ角ゴ ProN W3" charset="-128"/>
                <a:sym typeface="Gill Sans" charset="0"/>
              </a:defRPr>
            </a:lvl4pPr>
            <a:lvl5pPr eaLnBrk="0" hangingPunct="0">
              <a:defRPr sz="42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6E7AC98E-4013-41BC-A0DD-8CBF00CB541D}"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Ewan</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37931725" indent="-37474525" eaLnBrk="0" hangingPunct="0">
              <a:defRPr sz="4200">
                <a:solidFill>
                  <a:srgbClr val="000000"/>
                </a:solidFill>
                <a:latin typeface="Gill Sans" charset="0"/>
                <a:ea typeface="ヒラギノ角ゴ ProN W3" charset="-128"/>
                <a:sym typeface="Gill Sans" charset="0"/>
              </a:defRPr>
            </a:lvl2pPr>
            <a:lvl3pPr eaLnBrk="0" hangingPunct="0">
              <a:defRPr sz="4200">
                <a:solidFill>
                  <a:srgbClr val="000000"/>
                </a:solidFill>
                <a:latin typeface="Gill Sans" charset="0"/>
                <a:ea typeface="ヒラギノ角ゴ ProN W3" charset="-128"/>
                <a:sym typeface="Gill Sans" charset="0"/>
              </a:defRPr>
            </a:lvl3pPr>
            <a:lvl4pPr eaLnBrk="0" hangingPunct="0">
              <a:defRPr sz="4200">
                <a:solidFill>
                  <a:srgbClr val="000000"/>
                </a:solidFill>
                <a:latin typeface="Gill Sans" charset="0"/>
                <a:ea typeface="ヒラギノ角ゴ ProN W3" charset="-128"/>
                <a:sym typeface="Gill Sans" charset="0"/>
              </a:defRPr>
            </a:lvl4pPr>
            <a:lvl5pPr eaLnBrk="0" hangingPunct="0">
              <a:defRPr sz="42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0379D756-2459-43AD-9DD8-244CB13C503C}"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1822" indent="-214305">
              <a:buSzPct val="125000"/>
              <a:buFont typeface="Lucida Grande" charset="0"/>
              <a:buChar char="‣"/>
            </a:pPr>
            <a:r>
              <a:rPr lang="en-US" dirty="0" smtClean="0">
                <a:latin typeface="Calibri" charset="0"/>
                <a:sym typeface="Times New Roman" charset="0"/>
              </a:rPr>
              <a:t>Edinburgh </a:t>
            </a:r>
            <a:r>
              <a:rPr lang="en-US" dirty="0" err="1" smtClean="0">
                <a:latin typeface="Calibri" charset="0"/>
                <a:sym typeface="Times New Roman" charset="0"/>
              </a:rPr>
              <a:t>Geoparser</a:t>
            </a:r>
            <a:r>
              <a:rPr lang="en-US" dirty="0" smtClean="0">
                <a:latin typeface="Calibri" charset="0"/>
                <a:sym typeface="Times New Roman" charset="0"/>
              </a:rPr>
              <a:t> used to resolve location mentions in text.</a:t>
            </a:r>
          </a:p>
          <a:p>
            <a:pPr marL="401822" indent="-214305">
              <a:buSzPct val="125000"/>
              <a:buFont typeface="Lucida Grande" charset="0"/>
              <a:buChar char="‣"/>
            </a:pPr>
            <a:r>
              <a:rPr lang="en-US" dirty="0" smtClean="0">
                <a:latin typeface="Calibri" charset="0"/>
                <a:sym typeface="Times New Roman" charset="0"/>
              </a:rPr>
              <a:t>All recognized location mentioned are grounded to a unique </a:t>
            </a:r>
            <a:r>
              <a:rPr lang="en-US" dirty="0" err="1" smtClean="0">
                <a:latin typeface="Calibri" charset="0"/>
                <a:sym typeface="Times New Roman" charset="0"/>
              </a:rPr>
              <a:t>GeoNames</a:t>
            </a:r>
            <a:r>
              <a:rPr lang="en-US" dirty="0" smtClean="0">
                <a:latin typeface="Calibri" charset="0"/>
                <a:sym typeface="Times New Roman" charset="0"/>
              </a:rPr>
              <a:t> ID with </a:t>
            </a:r>
            <a:r>
              <a:rPr lang="en-US" dirty="0" err="1" smtClean="0">
                <a:latin typeface="Calibri" charset="0"/>
                <a:sym typeface="Times New Roman" charset="0"/>
              </a:rPr>
              <a:t>lat</a:t>
            </a:r>
            <a:r>
              <a:rPr lang="en-US" dirty="0" smtClean="0">
                <a:latin typeface="Calibri" charset="0"/>
                <a:sym typeface="Times New Roman" charset="0"/>
              </a:rPr>
              <a:t>/long coordinates.</a:t>
            </a:r>
          </a:p>
          <a:p>
            <a:pPr marL="401822" indent="-214305">
              <a:buSzPct val="125000"/>
              <a:buFont typeface="Lucida Grande" charset="0"/>
              <a:buChar char="‣"/>
            </a:pPr>
            <a:r>
              <a:rPr lang="en-US" dirty="0" smtClean="0">
                <a:latin typeface="Calibri" charset="0"/>
                <a:sym typeface="Times New Roman" charset="0"/>
              </a:rPr>
              <a:t>Each text is treated as a coherent whole and all location mentions in it contribute to the resolution of the others. </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37931725" indent="-37474525" eaLnBrk="0" hangingPunct="0">
              <a:defRPr sz="4200">
                <a:solidFill>
                  <a:srgbClr val="000000"/>
                </a:solidFill>
                <a:latin typeface="Gill Sans" charset="0"/>
                <a:ea typeface="ヒラギノ角ゴ ProN W3" charset="-128"/>
                <a:sym typeface="Gill Sans" charset="0"/>
              </a:defRPr>
            </a:lvl2pPr>
            <a:lvl3pPr eaLnBrk="0" hangingPunct="0">
              <a:defRPr sz="4200">
                <a:solidFill>
                  <a:srgbClr val="000000"/>
                </a:solidFill>
                <a:latin typeface="Gill Sans" charset="0"/>
                <a:ea typeface="ヒラギノ角ゴ ProN W3" charset="-128"/>
                <a:sym typeface="Gill Sans" charset="0"/>
              </a:defRPr>
            </a:lvl3pPr>
            <a:lvl4pPr eaLnBrk="0" hangingPunct="0">
              <a:defRPr sz="4200">
                <a:solidFill>
                  <a:srgbClr val="000000"/>
                </a:solidFill>
                <a:latin typeface="Gill Sans" charset="0"/>
                <a:ea typeface="ヒラギノ角ゴ ProN W3" charset="-128"/>
                <a:sym typeface="Gill Sans" charset="0"/>
              </a:defRPr>
            </a:lvl4pPr>
            <a:lvl5pPr eaLnBrk="0" hangingPunct="0">
              <a:defRPr sz="42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9BBA85A6-78B3-4B5F-932F-9C7856DAF4DD}" type="slidenum">
              <a:rPr lang="en-US" sz="1200"/>
              <a:pPr eaLnBrk="1" hangingPunct="1"/>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conclude: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Technology, consumer culture, capitalism and imperialism combined to increase soap and candle production in Britain. These</a:t>
            </a:r>
            <a:r>
              <a:rPr lang="en-US" sz="1200" kern="1200" baseline="0" dirty="0" smtClean="0">
                <a:solidFill>
                  <a:schemeClr val="tx1"/>
                </a:solidFill>
                <a:effectLst/>
                <a:latin typeface="+mn-lt"/>
                <a:ea typeface="+mn-ea"/>
                <a:cs typeface="+mn-cs"/>
              </a:rPr>
              <a:t> industries</a:t>
            </a:r>
            <a:r>
              <a:rPr lang="en-US" sz="1200" kern="1200" dirty="0" smtClean="0">
                <a:solidFill>
                  <a:schemeClr val="tx1"/>
                </a:solidFill>
                <a:effectLst/>
                <a:latin typeface="+mn-lt"/>
                <a:ea typeface="+mn-ea"/>
                <a:cs typeface="+mn-cs"/>
              </a:rPr>
              <a:t> significantly increased Britain’s reliance on “ghost acreage” in distant ecosystems to supply the necessary animal and vegetable fats. Technological innovations played an important role, increasing the scale of production, improving the quality of the product and contributing the reduced cost for consumers. Consumer culture, particularly the middle class embrace of hyper-cleanliness, created a significant stimulus on the demand side.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diverse global supply of fats from the Eurasian Steppe to the South Island of New Zealand, provides a clear example of the formation of the British world-system during the nineteenth century. Focusing on the formal Empire alone ignores the significant economic and environmental consequences British demands for raw materials had on commodity frontiers located in many parts of the world’s map not ‘painted red’ even during the height of the Empire.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Empire did provide a large portion of the fats supply by the century’s end. Australasia came to dominate the tallow trade and helped drive the prices for this essential commodity down to record lows in the 1890s. During the middle of the century, Sri Lanka’s coconut oil provided an essential raw material for candle making. India contributed large quantities of flax seeds. Egypt became a major supplier of cottonseeds.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together, British economic and political power combined to open up the world’s agricultural landscapes to supply soap and candle makers in London and Liverpool with an increasingly inexpensive array of fats.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A21E6E0-AAA8-C345-BF7C-406A14A59E0D}" type="slidenum">
              <a:rPr lang="en-US" smtClean="0"/>
              <a:pPr/>
              <a:t>13</a:t>
            </a:fld>
            <a:endParaRPr lang="en-US"/>
          </a:p>
        </p:txBody>
      </p:sp>
    </p:spTree>
    <p:extLst>
      <p:ext uri="{BB962C8B-B14F-4D97-AF65-F5344CB8AC3E}">
        <p14:creationId xmlns:p14="http://schemas.microsoft.com/office/powerpoint/2010/main" val="74194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E6280-4030-1248-9565-42A94884C017}"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CC53-6C82-2C47-8D88-EE01656CD5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6280-4030-1248-9565-42A94884C017}" type="datetimeFigureOut">
              <a:rPr lang="en-US" smtClean="0"/>
              <a:pPr/>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1CC53-6C82-2C47-8D88-EE01656CD5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93" y="1331311"/>
            <a:ext cx="8530897" cy="3231722"/>
          </a:xfrm>
        </p:spPr>
        <p:txBody>
          <a:bodyPr anchor="ctr">
            <a:normAutofit/>
          </a:bodyPr>
          <a:lstStyle/>
          <a:p>
            <a:r>
              <a:rPr lang="en-US" sz="5400" dirty="0" smtClean="0"/>
              <a:t>Trading Consequences:</a:t>
            </a:r>
            <a:br>
              <a:rPr lang="en-US" sz="5400" dirty="0" smtClean="0"/>
            </a:br>
            <a:r>
              <a:rPr lang="en-US" sz="5400" dirty="0" smtClean="0"/>
              <a:t>Text-Mining for 19</a:t>
            </a:r>
            <a:r>
              <a:rPr lang="en-US" sz="5400" baseline="30000" dirty="0" smtClean="0"/>
              <a:t>th</a:t>
            </a:r>
            <a:r>
              <a:rPr lang="en-US" sz="5400" dirty="0" smtClean="0"/>
              <a:t> Century Global Commodities</a:t>
            </a:r>
            <a:endParaRPr lang="en-US" sz="5400" dirty="0"/>
          </a:p>
        </p:txBody>
      </p:sp>
      <p:sp>
        <p:nvSpPr>
          <p:cNvPr id="3" name="Subtitle 2"/>
          <p:cNvSpPr>
            <a:spLocks noGrp="1"/>
          </p:cNvSpPr>
          <p:nvPr>
            <p:ph type="subTitle" idx="1"/>
          </p:nvPr>
        </p:nvSpPr>
        <p:spPr>
          <a:xfrm>
            <a:off x="1508084" y="5105400"/>
            <a:ext cx="6400800" cy="1752600"/>
          </a:xfrm>
        </p:spPr>
        <p:txBody>
          <a:bodyPr vert="horz" anchor="t">
            <a:noAutofit/>
          </a:bodyPr>
          <a:lstStyle/>
          <a:p>
            <a:r>
              <a:rPr lang="en-US" sz="1800" dirty="0" smtClean="0">
                <a:solidFill>
                  <a:schemeClr val="tx1"/>
                </a:solidFill>
              </a:rPr>
              <a:t>Bea Alex, Edinburgh University</a:t>
            </a:r>
          </a:p>
          <a:p>
            <a:r>
              <a:rPr lang="en-US" sz="1800" dirty="0" smtClean="0">
                <a:solidFill>
                  <a:schemeClr val="tx1"/>
                </a:solidFill>
              </a:rPr>
              <a:t>Jim Clifford, University of Saskatchewan</a:t>
            </a:r>
          </a:p>
          <a:p>
            <a:r>
              <a:rPr lang="en-US" sz="1800" dirty="0" smtClean="0">
                <a:solidFill>
                  <a:schemeClr val="tx1"/>
                </a:solidFill>
              </a:rPr>
              <a:t>Colin Coates, York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260"/>
            <a:ext cx="8229600" cy="1143000"/>
          </a:xfrm>
        </p:spPr>
        <p:txBody>
          <a:bodyPr>
            <a:normAutofit/>
          </a:bodyPr>
          <a:lstStyle/>
          <a:p>
            <a:r>
              <a:rPr lang="en-US" dirty="0" smtClean="0"/>
              <a:t>Two Coffees</a:t>
            </a:r>
            <a:endParaRPr lang="en-US" dirty="0"/>
          </a:p>
        </p:txBody>
      </p:sp>
      <p:pic>
        <p:nvPicPr>
          <p:cNvPr id="4" name="kew_blog_coffees.avi">
            <a:hlinkClick r:id="" action="ppaction://media"/>
          </p:cNvPr>
          <p:cNvPicPr>
            <a:picLocks noGrp="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00113" y="1600200"/>
            <a:ext cx="7342187" cy="4525963"/>
          </a:xfrm>
        </p:spPr>
      </p:pic>
      <p:grpSp>
        <p:nvGrpSpPr>
          <p:cNvPr id="5" name="Group 4"/>
          <p:cNvGrpSpPr/>
          <p:nvPr/>
        </p:nvGrpSpPr>
        <p:grpSpPr>
          <a:xfrm>
            <a:off x="8930" y="8929"/>
            <a:ext cx="9126141" cy="669727"/>
            <a:chOff x="8930" y="8929"/>
            <a:chExt cx="9126141" cy="669727"/>
          </a:xfrm>
        </p:grpSpPr>
        <p:sp>
          <p:nvSpPr>
            <p:cNvPr id="6" name="Rectangle 5"/>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7" name="Picture 6"/>
            <p:cNvPicPr>
              <a:picLocks noChangeAspect="1" noChangeArrowheads="1"/>
            </p:cNvPicPr>
            <p:nvPr/>
          </p:nvPicPr>
          <p:blipFill>
            <a:blip r:embed="rId5"/>
            <a:srcRect/>
            <a:stretch>
              <a:fillRect/>
            </a:stretch>
          </p:blipFill>
          <p:spPr bwMode="auto">
            <a:xfrm>
              <a:off x="285750" y="114970"/>
              <a:ext cx="869529" cy="456530"/>
            </a:xfrm>
            <a:prstGeom prst="rect">
              <a:avLst/>
            </a:prstGeom>
            <a:noFill/>
            <a:ln w="12700">
              <a:noFill/>
              <a:miter lim="800000"/>
              <a:headEnd/>
              <a:tailEnd/>
            </a:ln>
          </p:spPr>
        </p:pic>
        <p:pic>
          <p:nvPicPr>
            <p:cNvPr id="8" name="Picture 7"/>
            <p:cNvPicPr>
              <a:picLocks noChangeAspect="1" noChangeArrowheads="1"/>
            </p:cNvPicPr>
            <p:nvPr/>
          </p:nvPicPr>
          <p:blipFill>
            <a:blip r:embed="rId5"/>
            <a:srcRect/>
            <a:stretch>
              <a:fillRect/>
            </a:stretch>
          </p:blipFill>
          <p:spPr bwMode="auto">
            <a:xfrm>
              <a:off x="2839641"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5"/>
            <a:srcRect/>
            <a:stretch>
              <a:fillRect/>
            </a:stretch>
          </p:blipFill>
          <p:spPr bwMode="auto">
            <a:xfrm>
              <a:off x="1562696"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5"/>
            <a:srcRect/>
            <a:stretch>
              <a:fillRect/>
            </a:stretch>
          </p:blipFill>
          <p:spPr bwMode="auto">
            <a:xfrm>
              <a:off x="4116586"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5"/>
            <a:srcRect/>
            <a:stretch>
              <a:fillRect/>
            </a:stretch>
          </p:blipFill>
          <p:spPr bwMode="auto">
            <a:xfrm>
              <a:off x="7947422" y="114970"/>
              <a:ext cx="869529" cy="456530"/>
            </a:xfrm>
            <a:prstGeom prst="rect">
              <a:avLst/>
            </a:prstGeom>
            <a:noFill/>
            <a:ln w="12700">
              <a:noFill/>
              <a:miter lim="800000"/>
              <a:headEnd/>
              <a:tailEnd/>
            </a:ln>
          </p:spPr>
        </p:pic>
        <p:pic>
          <p:nvPicPr>
            <p:cNvPr id="12" name="Picture 11"/>
            <p:cNvPicPr>
              <a:picLocks noChangeAspect="1" noChangeArrowheads="1"/>
            </p:cNvPicPr>
            <p:nvPr/>
          </p:nvPicPr>
          <p:blipFill>
            <a:blip r:embed="rId5"/>
            <a:srcRect/>
            <a:stretch>
              <a:fillRect/>
            </a:stretch>
          </p:blipFill>
          <p:spPr bwMode="auto">
            <a:xfrm>
              <a:off x="6670477" y="114970"/>
              <a:ext cx="869529" cy="456530"/>
            </a:xfrm>
            <a:prstGeom prst="rect">
              <a:avLst/>
            </a:prstGeom>
            <a:noFill/>
            <a:ln w="12700">
              <a:noFill/>
              <a:miter lim="800000"/>
              <a:headEnd/>
              <a:tailEnd/>
            </a:ln>
          </p:spPr>
        </p:pic>
        <p:pic>
          <p:nvPicPr>
            <p:cNvPr id="13" name="Picture 12"/>
            <p:cNvPicPr>
              <a:picLocks noChangeAspect="1" noChangeArrowheads="1"/>
            </p:cNvPicPr>
            <p:nvPr/>
          </p:nvPicPr>
          <p:blipFill>
            <a:blip r:embed="rId5"/>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18412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8930" y="8929"/>
            <a:ext cx="9126141" cy="669727"/>
            <a:chOff x="8930" y="8929"/>
            <a:chExt cx="9126141" cy="669727"/>
          </a:xfrm>
        </p:grpSpPr>
        <p:sp>
          <p:nvSpPr>
            <p:cNvPr id="7" name="Rectangle 6"/>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8" name="Picture 7"/>
            <p:cNvPicPr>
              <a:picLocks noChangeAspect="1" noChangeArrowheads="1"/>
            </p:cNvPicPr>
            <p:nvPr/>
          </p:nvPicPr>
          <p:blipFill>
            <a:blip r:embed="rId2"/>
            <a:srcRect/>
            <a:stretch>
              <a:fillRect/>
            </a:stretch>
          </p:blipFill>
          <p:spPr bwMode="auto">
            <a:xfrm>
              <a:off x="285750"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2"/>
            <a:srcRect/>
            <a:stretch>
              <a:fillRect/>
            </a:stretch>
          </p:blipFill>
          <p:spPr bwMode="auto">
            <a:xfrm>
              <a:off x="2839641"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2"/>
            <a:srcRect/>
            <a:stretch>
              <a:fillRect/>
            </a:stretch>
          </p:blipFill>
          <p:spPr bwMode="auto">
            <a:xfrm>
              <a:off x="1562696"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2"/>
            <a:srcRect/>
            <a:stretch>
              <a:fillRect/>
            </a:stretch>
          </p:blipFill>
          <p:spPr bwMode="auto">
            <a:xfrm>
              <a:off x="4116586" y="114970"/>
              <a:ext cx="869529" cy="456530"/>
            </a:xfrm>
            <a:prstGeom prst="rect">
              <a:avLst/>
            </a:prstGeom>
            <a:noFill/>
            <a:ln w="12700">
              <a:noFill/>
              <a:miter lim="800000"/>
              <a:headEnd/>
              <a:tailEnd/>
            </a:ln>
          </p:spPr>
        </p:pic>
        <p:pic>
          <p:nvPicPr>
            <p:cNvPr id="12" name="Picture 11"/>
            <p:cNvPicPr>
              <a:picLocks noChangeAspect="1" noChangeArrowheads="1"/>
            </p:cNvPicPr>
            <p:nvPr/>
          </p:nvPicPr>
          <p:blipFill>
            <a:blip r:embed="rId2"/>
            <a:srcRect/>
            <a:stretch>
              <a:fillRect/>
            </a:stretch>
          </p:blipFill>
          <p:spPr bwMode="auto">
            <a:xfrm>
              <a:off x="7947422" y="114970"/>
              <a:ext cx="869529" cy="456530"/>
            </a:xfrm>
            <a:prstGeom prst="rect">
              <a:avLst/>
            </a:prstGeom>
            <a:noFill/>
            <a:ln w="12700">
              <a:noFill/>
              <a:miter lim="800000"/>
              <a:headEnd/>
              <a:tailEnd/>
            </a:ln>
          </p:spPr>
        </p:pic>
        <p:pic>
          <p:nvPicPr>
            <p:cNvPr id="13" name="Picture 12"/>
            <p:cNvPicPr>
              <a:picLocks noChangeAspect="1" noChangeArrowheads="1"/>
            </p:cNvPicPr>
            <p:nvPr/>
          </p:nvPicPr>
          <p:blipFill>
            <a:blip r:embed="rId2"/>
            <a:srcRect/>
            <a:stretch>
              <a:fillRect/>
            </a:stretch>
          </p:blipFill>
          <p:spPr bwMode="auto">
            <a:xfrm>
              <a:off x="6670477" y="114970"/>
              <a:ext cx="869529" cy="456530"/>
            </a:xfrm>
            <a:prstGeom prst="rect">
              <a:avLst/>
            </a:prstGeom>
            <a:noFill/>
            <a:ln w="12700">
              <a:noFill/>
              <a:miter lim="800000"/>
              <a:headEnd/>
              <a:tailEnd/>
            </a:ln>
          </p:spPr>
        </p:pic>
        <p:pic>
          <p:nvPicPr>
            <p:cNvPr id="14" name="Picture 13"/>
            <p:cNvPicPr>
              <a:picLocks noChangeAspect="1" noChangeArrowheads="1"/>
            </p:cNvPicPr>
            <p:nvPr/>
          </p:nvPicPr>
          <p:blipFill>
            <a:blip r:embed="rId2"/>
            <a:srcRect/>
            <a:stretch>
              <a:fillRect/>
            </a:stretch>
          </p:blipFill>
          <p:spPr bwMode="auto">
            <a:xfrm>
              <a:off x="5393531" y="114970"/>
              <a:ext cx="869529" cy="456530"/>
            </a:xfrm>
            <a:prstGeom prst="rect">
              <a:avLst/>
            </a:prstGeom>
            <a:noFill/>
            <a:ln w="12700">
              <a:noFill/>
              <a:miter lim="800000"/>
              <a:headEnd/>
              <a:tailEnd/>
            </a:ln>
          </p:spPr>
        </p:pic>
      </p:grpSp>
      <p:pic>
        <p:nvPicPr>
          <p:cNvPr id="5" name="Content Placeholder 4" descr="Untitled-3.png"/>
          <p:cNvPicPr>
            <a:picLocks noGrp="1" noChangeAspect="1"/>
          </p:cNvPicPr>
          <p:nvPr>
            <p:ph idx="1"/>
          </p:nvPr>
        </p:nvPicPr>
        <p:blipFill>
          <a:blip r:embed="rId3">
            <a:extLst>
              <a:ext uri="{28A0092B-C50C-407E-A947-70E740481C1C}">
                <a14:useLocalDpi xmlns:a14="http://schemas.microsoft.com/office/drawing/2010/main" val="0"/>
              </a:ext>
            </a:extLst>
          </a:blip>
          <a:srcRect l="-73919" r="-73919"/>
          <a:stretch>
            <a:fillRect/>
          </a:stretch>
        </p:blipFill>
        <p:spPr>
          <a:xfrm>
            <a:off x="-1617522" y="853103"/>
            <a:ext cx="12558092" cy="6906467"/>
          </a:xfrm>
        </p:spPr>
      </p:pic>
    </p:spTree>
    <p:extLst>
      <p:ext uri="{BB962C8B-B14F-4D97-AF65-F5344CB8AC3E}">
        <p14:creationId xmlns:p14="http://schemas.microsoft.com/office/powerpoint/2010/main" val="428036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002"/>
            <a:ext cx="8229600" cy="1143000"/>
          </a:xfrm>
        </p:spPr>
        <p:txBody>
          <a:bodyPr>
            <a:normAutofit/>
          </a:bodyPr>
          <a:lstStyle/>
          <a:p>
            <a:r>
              <a:rPr lang="en-CA" dirty="0" smtClean="0"/>
              <a:t>Summary</a:t>
            </a:r>
            <a:endParaRPr lang="en-US" dirty="0"/>
          </a:p>
        </p:txBody>
      </p:sp>
      <p:sp>
        <p:nvSpPr>
          <p:cNvPr id="3" name="Content Placeholder 2"/>
          <p:cNvSpPr>
            <a:spLocks noGrp="1"/>
          </p:cNvSpPr>
          <p:nvPr>
            <p:ph idx="1"/>
          </p:nvPr>
        </p:nvSpPr>
        <p:spPr/>
        <p:txBody>
          <a:bodyPr>
            <a:normAutofit/>
          </a:bodyPr>
          <a:lstStyle/>
          <a:p>
            <a:pPr marL="644717" indent="-457200">
              <a:buSzPct val="125000"/>
              <a:buFont typeface="Arial" pitchFamily="34" charset="0"/>
              <a:buChar char="•"/>
              <a:defRPr/>
            </a:pPr>
            <a:r>
              <a:rPr lang="en-US" dirty="0" smtClean="0">
                <a:latin typeface="Calibri" charset="0"/>
                <a:sym typeface="Times New Roman" charset="0"/>
              </a:rPr>
              <a:t>Geo-parsing is an important step in historical text mining.</a:t>
            </a:r>
          </a:p>
          <a:p>
            <a:pPr marL="644717" indent="-457200">
              <a:buSzPct val="125000"/>
              <a:buFont typeface="Arial" pitchFamily="34" charset="0"/>
              <a:buChar char="•"/>
              <a:defRPr/>
            </a:pPr>
            <a:r>
              <a:rPr lang="en-US" dirty="0" smtClean="0">
                <a:latin typeface="Calibri" charset="0"/>
                <a:sym typeface="Times New Roman" charset="0"/>
              </a:rPr>
              <a:t>Inter-disciplinary collaboration valuable for digital humanities.</a:t>
            </a:r>
          </a:p>
          <a:p>
            <a:pPr marL="644717" indent="-457200">
              <a:buSzPct val="125000"/>
              <a:buFont typeface="Arial" pitchFamily="34" charset="0"/>
              <a:buChar char="•"/>
              <a:defRPr/>
            </a:pPr>
            <a:r>
              <a:rPr lang="en-US" dirty="0" smtClean="0">
                <a:latin typeface="Calibri" charset="0"/>
                <a:sym typeface="Times New Roman" charset="0"/>
              </a:rPr>
              <a:t>Semi-automatic development of commodity lexicon.</a:t>
            </a:r>
            <a:endParaRPr lang="en-US" smtClean="0">
              <a:latin typeface="Calibri" charset="0"/>
              <a:sym typeface="Times New Roman" charset="0"/>
            </a:endParaRPr>
          </a:p>
          <a:p>
            <a:pPr marL="644717" indent="-457200">
              <a:buSzPct val="125000"/>
              <a:buFont typeface="Arial" pitchFamily="34" charset="0"/>
              <a:buChar char="•"/>
              <a:defRPr/>
            </a:pPr>
            <a:r>
              <a:rPr lang="en-US" smtClean="0">
                <a:latin typeface="Calibri" charset="0"/>
                <a:sym typeface="Times New Roman" charset="0"/>
              </a:rPr>
              <a:t>Feedback </a:t>
            </a:r>
            <a:r>
              <a:rPr lang="en-US" dirty="0" smtClean="0">
                <a:latin typeface="Calibri" charset="0"/>
                <a:sym typeface="Times New Roman" charset="0"/>
              </a:rPr>
              <a:t>to improve technologies.</a:t>
            </a:r>
          </a:p>
          <a:p>
            <a:pPr marL="644717" indent="-457200">
              <a:buSzPct val="125000"/>
              <a:buFont typeface="Arial" pitchFamily="34" charset="0"/>
              <a:buChar char="•"/>
              <a:defRPr/>
            </a:pPr>
            <a:r>
              <a:rPr lang="en-US" dirty="0" smtClean="0">
                <a:latin typeface="Calibri" charset="0"/>
                <a:sym typeface="Times New Roman" charset="0"/>
              </a:rPr>
              <a:t>Learning to ask new questions.</a:t>
            </a:r>
          </a:p>
          <a:p>
            <a:pPr marL="644717" indent="-457200">
              <a:buSzPct val="125000"/>
              <a:buFont typeface="Arial" pitchFamily="34" charset="0"/>
              <a:buChar char="•"/>
              <a:defRPr/>
            </a:pPr>
            <a:endParaRPr lang="en-US" dirty="0">
              <a:latin typeface="Calibri" charset="0"/>
              <a:sym typeface="Times New Roman" charset="0"/>
            </a:endParaRPr>
          </a:p>
        </p:txBody>
      </p:sp>
      <p:grpSp>
        <p:nvGrpSpPr>
          <p:cNvPr id="12" name="Group 11"/>
          <p:cNvGrpSpPr/>
          <p:nvPr/>
        </p:nvGrpSpPr>
        <p:grpSpPr>
          <a:xfrm>
            <a:off x="8930" y="8929"/>
            <a:ext cx="9126141" cy="669727"/>
            <a:chOff x="8930" y="8929"/>
            <a:chExt cx="9126141" cy="669727"/>
          </a:xfrm>
        </p:grpSpPr>
        <p:sp>
          <p:nvSpPr>
            <p:cNvPr id="4" name="Rectangle 3"/>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285750" y="114970"/>
              <a:ext cx="869529" cy="456530"/>
            </a:xfrm>
            <a:prstGeom prst="rect">
              <a:avLst/>
            </a:prstGeom>
            <a:noFill/>
            <a:ln w="12700">
              <a:noFill/>
              <a:miter lim="800000"/>
              <a:headEnd/>
              <a:tailEnd/>
            </a:ln>
          </p:spPr>
        </p:pic>
        <p:pic>
          <p:nvPicPr>
            <p:cNvPr id="6" name="Picture 5"/>
            <p:cNvPicPr>
              <a:picLocks noChangeAspect="1" noChangeArrowheads="1"/>
            </p:cNvPicPr>
            <p:nvPr/>
          </p:nvPicPr>
          <p:blipFill>
            <a:blip r:embed="rId2"/>
            <a:srcRect/>
            <a:stretch>
              <a:fillRect/>
            </a:stretch>
          </p:blipFill>
          <p:spPr bwMode="auto">
            <a:xfrm>
              <a:off x="2839641" y="114970"/>
              <a:ext cx="869529" cy="456530"/>
            </a:xfrm>
            <a:prstGeom prst="rect">
              <a:avLst/>
            </a:prstGeom>
            <a:noFill/>
            <a:ln w="12700">
              <a:noFill/>
              <a:miter lim="800000"/>
              <a:headEnd/>
              <a:tailEnd/>
            </a:ln>
          </p:spPr>
        </p:pic>
        <p:pic>
          <p:nvPicPr>
            <p:cNvPr id="7" name="Picture 6"/>
            <p:cNvPicPr>
              <a:picLocks noChangeAspect="1" noChangeArrowheads="1"/>
            </p:cNvPicPr>
            <p:nvPr/>
          </p:nvPicPr>
          <p:blipFill>
            <a:blip r:embed="rId2"/>
            <a:srcRect/>
            <a:stretch>
              <a:fillRect/>
            </a:stretch>
          </p:blipFill>
          <p:spPr bwMode="auto">
            <a:xfrm>
              <a:off x="1562696" y="114970"/>
              <a:ext cx="869529" cy="456530"/>
            </a:xfrm>
            <a:prstGeom prst="rect">
              <a:avLst/>
            </a:prstGeom>
            <a:noFill/>
            <a:ln w="12700">
              <a:noFill/>
              <a:miter lim="800000"/>
              <a:headEnd/>
              <a:tailEnd/>
            </a:ln>
          </p:spPr>
        </p:pic>
        <p:pic>
          <p:nvPicPr>
            <p:cNvPr id="8" name="Picture 7"/>
            <p:cNvPicPr>
              <a:picLocks noChangeAspect="1" noChangeArrowheads="1"/>
            </p:cNvPicPr>
            <p:nvPr/>
          </p:nvPicPr>
          <p:blipFill>
            <a:blip r:embed="rId2"/>
            <a:srcRect/>
            <a:stretch>
              <a:fillRect/>
            </a:stretch>
          </p:blipFill>
          <p:spPr bwMode="auto">
            <a:xfrm>
              <a:off x="4116586"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2"/>
            <a:srcRect/>
            <a:stretch>
              <a:fillRect/>
            </a:stretch>
          </p:blipFill>
          <p:spPr bwMode="auto">
            <a:xfrm>
              <a:off x="7947422"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2"/>
            <a:srcRect/>
            <a:stretch>
              <a:fillRect/>
            </a:stretch>
          </p:blipFill>
          <p:spPr bwMode="auto">
            <a:xfrm>
              <a:off x="6670477"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2"/>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144785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dingconsequences.blogs.edina.ac.uk/files/2012/01/tradingconsequences-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0"/>
            <a:ext cx="9187094" cy="26458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gging Into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29250"/>
            <a:ext cx="952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6783" y="3378062"/>
            <a:ext cx="7480490" cy="954107"/>
          </a:xfrm>
          <a:prstGeom prst="rect">
            <a:avLst/>
          </a:prstGeom>
          <a:noFill/>
        </p:spPr>
        <p:txBody>
          <a:bodyPr wrap="square" rtlCol="0">
            <a:spAutoFit/>
          </a:bodyPr>
          <a:lstStyle/>
          <a:p>
            <a:pPr algn="ctr"/>
            <a:r>
              <a:rPr lang="en-US" sz="2800" b="1" dirty="0" smtClean="0"/>
              <a:t>Funding provided by Trading Consequences, </a:t>
            </a:r>
          </a:p>
          <a:p>
            <a:pPr algn="ctr"/>
            <a:r>
              <a:rPr lang="en-US" sz="2800" b="1" dirty="0" smtClean="0"/>
              <a:t>a Digging into Data Project</a:t>
            </a:r>
            <a:endParaRPr lang="en-CA" sz="2800" b="1" dirty="0"/>
          </a:p>
        </p:txBody>
      </p:sp>
    </p:spTree>
    <p:extLst>
      <p:ext uri="{BB962C8B-B14F-4D97-AF65-F5344CB8AC3E}">
        <p14:creationId xmlns:p14="http://schemas.microsoft.com/office/powerpoint/2010/main" val="425077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hinchona_locationCloud.png"/>
          <p:cNvPicPr>
            <a:picLocks noGrp="1" noChangeAspect="1"/>
          </p:cNvPicPr>
          <p:nvPr>
            <p:ph idx="1"/>
          </p:nvPr>
        </p:nvPicPr>
        <p:blipFill>
          <a:blip r:embed="rId2">
            <a:extLst>
              <a:ext uri="{28A0092B-C50C-407E-A947-70E740481C1C}">
                <a14:useLocalDpi xmlns:a14="http://schemas.microsoft.com/office/drawing/2010/main" val="0"/>
              </a:ext>
            </a:extLst>
          </a:blip>
          <a:srcRect t="-5575" b="-5575"/>
          <a:stretch>
            <a:fillRect/>
          </a:stretch>
        </p:blipFill>
        <p:spPr>
          <a:xfrm>
            <a:off x="-54814" y="1600200"/>
            <a:ext cx="9198814" cy="5058993"/>
          </a:xfrm>
        </p:spPr>
      </p:pic>
      <p:grpSp>
        <p:nvGrpSpPr>
          <p:cNvPr id="6" name="Group 5"/>
          <p:cNvGrpSpPr/>
          <p:nvPr/>
        </p:nvGrpSpPr>
        <p:grpSpPr>
          <a:xfrm>
            <a:off x="8930" y="8929"/>
            <a:ext cx="9126141" cy="669727"/>
            <a:chOff x="8930" y="8929"/>
            <a:chExt cx="9126141" cy="669727"/>
          </a:xfrm>
        </p:grpSpPr>
        <p:sp>
          <p:nvSpPr>
            <p:cNvPr id="7" name="Rectangle 6"/>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8" name="Picture 7"/>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12" name="Picture 11"/>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13" name="Picture 12"/>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14" name="Picture 13"/>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67230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rcRect l="29503" r="29503"/>
          <a:stretch>
            <a:fillRect/>
          </a:stretch>
        </p:blipFill>
        <p:spPr/>
      </p:pic>
      <p:pic>
        <p:nvPicPr>
          <p:cNvPr id="6" name="Content Placeholder 14" descr="DemoFestPoster2012.pdf"/>
          <p:cNvPicPr>
            <a:picLocks noChangeAspect="1"/>
          </p:cNvPicPr>
          <p:nvPr/>
        </p:nvPicPr>
        <p:blipFill rotWithShape="1">
          <a:blip r:embed="rId3" cstate="print">
            <a:extLst>
              <a:ext uri="{28A0092B-C50C-407E-A947-70E740481C1C}">
                <a14:useLocalDpi xmlns:a14="http://schemas.microsoft.com/office/drawing/2010/main" val="0"/>
              </a:ext>
            </a:extLst>
          </a:blip>
          <a:srcRect l="-48" t="-3048" r="549"/>
          <a:stretch/>
        </p:blipFill>
        <p:spPr>
          <a:xfrm>
            <a:off x="0" y="-229448"/>
            <a:ext cx="9143999" cy="7087447"/>
          </a:xfrm>
          <a:prstGeom prst="rect">
            <a:avLst/>
          </a:prstGeom>
        </p:spPr>
      </p:pic>
      <p:sp>
        <p:nvSpPr>
          <p:cNvPr id="4" name="TextBox 3"/>
          <p:cNvSpPr txBox="1"/>
          <p:nvPr/>
        </p:nvSpPr>
        <p:spPr>
          <a:xfrm>
            <a:off x="50935" y="6019800"/>
            <a:ext cx="1015865" cy="923330"/>
          </a:xfrm>
          <a:prstGeom prst="rect">
            <a:avLst/>
          </a:prstGeom>
          <a:solidFill>
            <a:schemeClr val="bg1"/>
          </a:solidFill>
        </p:spPr>
        <p:txBody>
          <a:bodyPr wrap="square" rtlCol="0">
            <a:spAutoFit/>
          </a:bodyPr>
          <a:lstStyle/>
          <a:p>
            <a:endParaRPr lang="en-US" dirty="0" smtClean="0">
              <a:solidFill>
                <a:schemeClr val="bg1"/>
              </a:solidFill>
            </a:endParaRPr>
          </a:p>
          <a:p>
            <a:endParaRPr lang="en-US" dirty="0" smtClean="0">
              <a:solidFill>
                <a:schemeClr val="bg1"/>
              </a:solidFill>
            </a:endParaRPr>
          </a:p>
          <a:p>
            <a:endParaRPr lang="en-CA" dirty="0">
              <a:solidFill>
                <a:schemeClr val="bg1"/>
              </a:solidFill>
            </a:endParaRPr>
          </a:p>
        </p:txBody>
      </p:sp>
      <p:pic>
        <p:nvPicPr>
          <p:cNvPr id="7" name="Picture 6"/>
          <p:cNvPicPr>
            <a:picLocks noChangeAspect="1"/>
          </p:cNvPicPr>
          <p:nvPr/>
        </p:nvPicPr>
        <p:blipFill>
          <a:blip r:embed="rId2"/>
          <a:stretch>
            <a:fillRect/>
          </a:stretch>
        </p:blipFill>
        <p:spPr>
          <a:xfrm>
            <a:off x="2043204" y="4276049"/>
            <a:ext cx="1857192" cy="418712"/>
          </a:xfrm>
          <a:prstGeom prst="rect">
            <a:avLst/>
          </a:prstGeom>
        </p:spPr>
      </p:pic>
    </p:spTree>
    <p:extLst>
      <p:ext uri="{BB962C8B-B14F-4D97-AF65-F5344CB8AC3E}">
        <p14:creationId xmlns:p14="http://schemas.microsoft.com/office/powerpoint/2010/main" val="3582488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678656"/>
            <a:ext cx="8229600" cy="1081598"/>
          </a:xfrm>
        </p:spPr>
        <p:txBody>
          <a:bodyPr>
            <a:normAutofit fontScale="90000"/>
          </a:bodyPr>
          <a:lstStyle/>
          <a:p>
            <a:pPr algn="l">
              <a:defRPr/>
            </a:pPr>
            <a:r>
              <a:rPr lang="en-US" dirty="0" smtClean="0">
                <a:sym typeface="Times New Roman" charset="0"/>
              </a:rPr>
              <a:t>OCR Metadata from Online Collections</a:t>
            </a:r>
            <a:endParaRPr lang="en-US" dirty="0">
              <a:sym typeface="Times New Roman" charset="0"/>
            </a:endParaRPr>
          </a:p>
        </p:txBody>
      </p:sp>
      <p:sp>
        <p:nvSpPr>
          <p:cNvPr id="89092" name="Rectangle 3"/>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89093" name="Picture 4"/>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89094" name="Picture 5"/>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89095" name="Picture 6"/>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89096" name="Picture 7"/>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89097" name="Picture 8"/>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89098" name="Picture 9"/>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89099" name="Picture 10"/>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430252776"/>
              </p:ext>
            </p:extLst>
          </p:nvPr>
        </p:nvGraphicFramePr>
        <p:xfrm>
          <a:off x="156582" y="2173898"/>
          <a:ext cx="8808021" cy="4117839"/>
        </p:xfrm>
        <a:graphic>
          <a:graphicData uri="http://schemas.openxmlformats.org/drawingml/2006/table">
            <a:tbl>
              <a:tblPr firstRow="1" bandRow="1">
                <a:tableStyleId>{5C22544A-7EE6-4342-B048-85BDC9FD1C3A}</a:tableStyleId>
              </a:tblPr>
              <a:tblGrid>
                <a:gridCol w="4598054"/>
                <a:gridCol w="2131268"/>
                <a:gridCol w="2078699"/>
              </a:tblGrid>
              <a:tr h="393394">
                <a:tc>
                  <a:txBody>
                    <a:bodyPr/>
                    <a:lstStyle/>
                    <a:p>
                      <a:r>
                        <a:rPr lang="en-US" dirty="0" smtClean="0"/>
                        <a:t>Collection</a:t>
                      </a:r>
                      <a:endParaRPr lang="en-CA" dirty="0"/>
                    </a:p>
                  </a:txBody>
                  <a:tcPr/>
                </a:tc>
                <a:tc>
                  <a:txBody>
                    <a:bodyPr/>
                    <a:lstStyle/>
                    <a:p>
                      <a:r>
                        <a:rPr lang="en-US" dirty="0" smtClean="0"/>
                        <a:t># of documents</a:t>
                      </a:r>
                      <a:endParaRPr lang="en-CA" dirty="0"/>
                    </a:p>
                  </a:txBody>
                  <a:tcPr/>
                </a:tc>
                <a:tc>
                  <a:txBody>
                    <a:bodyPr/>
                    <a:lstStyle/>
                    <a:p>
                      <a:r>
                        <a:rPr lang="en-US" dirty="0" smtClean="0"/>
                        <a:t># of images/pages</a:t>
                      </a:r>
                      <a:endParaRPr lang="en-CA" dirty="0"/>
                    </a:p>
                  </a:txBody>
                  <a:tcPr/>
                </a:tc>
              </a:tr>
              <a:tr h="637967">
                <a:tc>
                  <a:txBody>
                    <a:bodyPr/>
                    <a:lstStyle/>
                    <a:p>
                      <a:r>
                        <a:rPr lang="en-US" dirty="0" smtClean="0"/>
                        <a:t>British House of Commons Parliamentary Papers</a:t>
                      </a:r>
                      <a:r>
                        <a:rPr lang="en-US" baseline="0" dirty="0" smtClean="0"/>
                        <a:t> </a:t>
                      </a:r>
                      <a:r>
                        <a:rPr lang="en-US" dirty="0" smtClean="0"/>
                        <a:t>(</a:t>
                      </a:r>
                      <a:r>
                        <a:rPr lang="en-US" dirty="0" err="1" smtClean="0"/>
                        <a:t>Proquest</a:t>
                      </a:r>
                      <a:r>
                        <a:rPr lang="en-US" dirty="0" smtClean="0"/>
                        <a:t>) </a:t>
                      </a:r>
                      <a:endParaRPr lang="en-CA" dirty="0"/>
                    </a:p>
                  </a:txBody>
                  <a:tcPr/>
                </a:tc>
                <a:tc>
                  <a:txBody>
                    <a:bodyPr/>
                    <a:lstStyle/>
                    <a:p>
                      <a:pPr algn="r"/>
                      <a:r>
                        <a:rPr lang="en-US" dirty="0" smtClean="0"/>
                        <a:t>118,526</a:t>
                      </a:r>
                      <a:endParaRPr lang="en-CA" dirty="0"/>
                    </a:p>
                  </a:txBody>
                  <a:tcPr/>
                </a:tc>
                <a:tc>
                  <a:txBody>
                    <a:bodyPr/>
                    <a:lstStyle/>
                    <a:p>
                      <a:pPr algn="r"/>
                      <a:r>
                        <a:rPr lang="en-US" dirty="0" smtClean="0"/>
                        <a:t>6,448,739</a:t>
                      </a:r>
                    </a:p>
                  </a:txBody>
                  <a:tcPr/>
                </a:tc>
              </a:tr>
              <a:tr h="393394">
                <a:tc>
                  <a:txBody>
                    <a:bodyPr/>
                    <a:lstStyle/>
                    <a:p>
                      <a:r>
                        <a:rPr lang="en-US" dirty="0" smtClean="0"/>
                        <a:t>Early Canada Online (Canadiana.org)</a:t>
                      </a:r>
                      <a:endParaRPr lang="en-CA" dirty="0"/>
                    </a:p>
                  </a:txBody>
                  <a:tcPr/>
                </a:tc>
                <a:tc>
                  <a:txBody>
                    <a:bodyPr/>
                    <a:lstStyle/>
                    <a:p>
                      <a:pPr algn="r"/>
                      <a:r>
                        <a:rPr lang="en-US" dirty="0" smtClean="0"/>
                        <a:t>83,016</a:t>
                      </a:r>
                      <a:endParaRPr lang="en-CA" dirty="0"/>
                    </a:p>
                  </a:txBody>
                  <a:tcPr/>
                </a:tc>
                <a:tc>
                  <a:txBody>
                    <a:bodyPr/>
                    <a:lstStyle/>
                    <a:p>
                      <a:pPr algn="r"/>
                      <a:r>
                        <a:rPr lang="en-US" dirty="0" smtClean="0"/>
                        <a:t>3,938,758</a:t>
                      </a:r>
                      <a:endParaRPr lang="en-CA" dirty="0"/>
                    </a:p>
                  </a:txBody>
                  <a:tcPr/>
                </a:tc>
              </a:tr>
              <a:tr h="393394">
                <a:tc>
                  <a:txBody>
                    <a:bodyPr/>
                    <a:lstStyle/>
                    <a:p>
                      <a:r>
                        <a:rPr lang="en-US" dirty="0" smtClean="0"/>
                        <a:t>Kew Gardens Letters </a:t>
                      </a:r>
                      <a:endParaRPr lang="en-CA" dirty="0"/>
                    </a:p>
                  </a:txBody>
                  <a:tcPr/>
                </a:tc>
                <a:tc>
                  <a:txBody>
                    <a:bodyPr/>
                    <a:lstStyle/>
                    <a:p>
                      <a:pPr algn="r"/>
                      <a:r>
                        <a:rPr lang="en-US" dirty="0" smtClean="0"/>
                        <a:t>14,340</a:t>
                      </a:r>
                      <a:endParaRPr lang="en-CA" dirty="0"/>
                    </a:p>
                  </a:txBody>
                  <a:tcPr/>
                </a:tc>
                <a:tc>
                  <a:txBody>
                    <a:bodyPr/>
                    <a:lstStyle/>
                    <a:p>
                      <a:pPr algn="r"/>
                      <a:endParaRPr lang="en-CA" dirty="0"/>
                    </a:p>
                  </a:txBody>
                  <a:tcPr/>
                </a:tc>
              </a:tr>
              <a:tr h="679009">
                <a:tc>
                  <a:txBody>
                    <a:bodyPr/>
                    <a:lstStyle/>
                    <a:p>
                      <a:r>
                        <a:rPr lang="en-US" dirty="0" smtClean="0"/>
                        <a:t>Confidential Prints Collection (Adam Matthews Online)</a:t>
                      </a:r>
                      <a:endParaRPr lang="en-CA" dirty="0"/>
                    </a:p>
                  </a:txBody>
                  <a:tcPr/>
                </a:tc>
                <a:tc>
                  <a:txBody>
                    <a:bodyPr/>
                    <a:lstStyle/>
                    <a:p>
                      <a:pPr algn="r"/>
                      <a:r>
                        <a:rPr lang="en-US" dirty="0" smtClean="0"/>
                        <a:t>1,315</a:t>
                      </a:r>
                      <a:endParaRPr lang="en-CA" dirty="0"/>
                    </a:p>
                  </a:txBody>
                  <a:tcPr/>
                </a:tc>
                <a:tc>
                  <a:txBody>
                    <a:bodyPr/>
                    <a:lstStyle/>
                    <a:p>
                      <a:pPr algn="r"/>
                      <a:r>
                        <a:rPr lang="en-US" dirty="0" smtClean="0"/>
                        <a:t>140,010</a:t>
                      </a:r>
                      <a:endParaRPr lang="en-CA" dirty="0"/>
                    </a:p>
                  </a:txBody>
                  <a:tcPr/>
                </a:tc>
              </a:tr>
              <a:tr h="648554">
                <a:tc>
                  <a:txBody>
                    <a:bodyPr/>
                    <a:lstStyle/>
                    <a:p>
                      <a:r>
                        <a:rPr lang="en-CA" dirty="0" smtClean="0"/>
                        <a:t>Foreign and Commonwealth Office</a:t>
                      </a:r>
                      <a:r>
                        <a:rPr lang="en-CA" baseline="0" dirty="0" smtClean="0"/>
                        <a:t> Collection (</a:t>
                      </a:r>
                      <a:r>
                        <a:rPr lang="en-CA" baseline="0" dirty="0" err="1" smtClean="0"/>
                        <a:t>Jstor</a:t>
                      </a:r>
                      <a:r>
                        <a:rPr lang="en-CA" baseline="0" dirty="0" smtClean="0"/>
                        <a:t>)</a:t>
                      </a:r>
                      <a:endParaRPr lang="en-CA" dirty="0"/>
                    </a:p>
                  </a:txBody>
                  <a:tcPr/>
                </a:tc>
                <a:tc>
                  <a:txBody>
                    <a:bodyPr/>
                    <a:lstStyle/>
                    <a:p>
                      <a:pPr algn="r"/>
                      <a:r>
                        <a:rPr lang="en-CA" dirty="0" smtClean="0"/>
                        <a:t>1,000</a:t>
                      </a:r>
                      <a:endParaRPr lang="en-CA" dirty="0"/>
                    </a:p>
                  </a:txBody>
                  <a:tcPr/>
                </a:tc>
                <a:tc>
                  <a:txBody>
                    <a:bodyPr/>
                    <a:lstStyle/>
                    <a:p>
                      <a:pPr algn="r"/>
                      <a:r>
                        <a:rPr lang="en-US" sz="1800" kern="1200" baseline="0" dirty="0" smtClean="0">
                          <a:solidFill>
                            <a:schemeClr val="dk1"/>
                          </a:solidFill>
                          <a:latin typeface="+mn-lt"/>
                          <a:ea typeface="+mn-ea"/>
                          <a:cs typeface="+mn-cs"/>
                        </a:rPr>
                        <a:t>41,611</a:t>
                      </a:r>
                      <a:endParaRPr lang="en-CA" dirty="0"/>
                    </a:p>
                  </a:txBody>
                  <a:tcPr/>
                </a:tc>
              </a:tr>
              <a:tr h="970014">
                <a:tc>
                  <a:txBody>
                    <a:bodyPr/>
                    <a:lstStyle/>
                    <a:p>
                      <a:r>
                        <a:rPr lang="en-US" dirty="0" smtClean="0"/>
                        <a:t>Asia and the West: Diplomacy and Cultural Exchange (Gale)</a:t>
                      </a:r>
                      <a:endParaRPr lang="en-CA" dirty="0"/>
                    </a:p>
                  </a:txBody>
                  <a:tcPr/>
                </a:tc>
                <a:tc>
                  <a:txBody>
                    <a:bodyPr/>
                    <a:lstStyle/>
                    <a:p>
                      <a:pPr algn="r"/>
                      <a:r>
                        <a:rPr lang="en-US" sz="1800" kern="1200" baseline="0" dirty="0" smtClean="0">
                          <a:solidFill>
                            <a:schemeClr val="dk1"/>
                          </a:solidFill>
                          <a:latin typeface="+mn-lt"/>
                          <a:ea typeface="+mn-ea"/>
                          <a:cs typeface="+mn-cs"/>
                        </a:rPr>
                        <a:t>4,725</a:t>
                      </a:r>
                      <a:endParaRPr lang="en-CA" dirty="0"/>
                    </a:p>
                  </a:txBody>
                  <a:tcPr/>
                </a:tc>
                <a:tc>
                  <a:txBody>
                    <a:bodyPr/>
                    <a:lstStyle/>
                    <a:p>
                      <a:pPr algn="r"/>
                      <a:r>
                        <a:rPr lang="en-US" sz="1800" kern="1200" baseline="0" dirty="0" smtClean="0">
                          <a:solidFill>
                            <a:schemeClr val="dk1"/>
                          </a:solidFill>
                          <a:latin typeface="+mn-lt"/>
                          <a:ea typeface="+mn-ea"/>
                          <a:cs typeface="+mn-cs"/>
                        </a:rPr>
                        <a:t>948,773 </a:t>
                      </a:r>
                    </a:p>
                    <a:p>
                      <a:pPr algn="r"/>
                      <a:r>
                        <a:rPr lang="en-US" sz="1800" kern="1200" baseline="0" dirty="0" err="1" smtClean="0">
                          <a:solidFill>
                            <a:schemeClr val="dk1"/>
                          </a:solidFill>
                          <a:latin typeface="+mn-lt"/>
                          <a:ea typeface="+mn-ea"/>
                          <a:cs typeface="+mn-cs"/>
                        </a:rPr>
                        <a:t>OCRed</a:t>
                      </a:r>
                      <a:r>
                        <a:rPr lang="en-US" sz="1800" kern="1200" baseline="0" dirty="0" smtClean="0">
                          <a:solidFill>
                            <a:schemeClr val="dk1"/>
                          </a:solidFill>
                          <a:latin typeface="+mn-lt"/>
                          <a:ea typeface="+mn-ea"/>
                          <a:cs typeface="+mn-cs"/>
                        </a:rPr>
                        <a:t>: 450,841</a:t>
                      </a:r>
                      <a:endParaRPr lang="en-CA" dirty="0"/>
                    </a:p>
                  </a:txBody>
                  <a:tcPr/>
                </a:tc>
              </a:tr>
            </a:tbl>
          </a:graphicData>
        </a:graphic>
      </p:graphicFrame>
    </p:spTree>
    <p:extLst>
      <p:ext uri="{BB962C8B-B14F-4D97-AF65-F5344CB8AC3E}">
        <p14:creationId xmlns:p14="http://schemas.microsoft.com/office/powerpoint/2010/main" val="6376046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632"/>
            <a:ext cx="8229600" cy="1143000"/>
          </a:xfrm>
        </p:spPr>
        <p:txBody>
          <a:bodyPr/>
          <a:lstStyle/>
          <a:p>
            <a:r>
              <a:rPr lang="en-US" dirty="0" smtClean="0"/>
              <a:t>Text Mining</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dirty="0"/>
              <a:t>Named Entity </a:t>
            </a:r>
            <a:r>
              <a:rPr lang="en-CA" dirty="0" smtClean="0"/>
              <a:t>Recognition</a:t>
            </a:r>
          </a:p>
          <a:p>
            <a:pPr marL="914400" lvl="1" indent="-514350">
              <a:buFont typeface="+mj-lt"/>
              <a:buAutoNum type="alphaLcParenR"/>
            </a:pPr>
            <a:r>
              <a:rPr lang="en-US" sz="2400" dirty="0" smtClean="0"/>
              <a:t>Place names</a:t>
            </a:r>
          </a:p>
          <a:p>
            <a:pPr marL="914400" lvl="1" indent="-514350">
              <a:buFont typeface="+mj-lt"/>
              <a:buAutoNum type="alphaLcParenR"/>
            </a:pPr>
            <a:r>
              <a:rPr lang="en-US" sz="2400" dirty="0" smtClean="0"/>
              <a:t>Commodities</a:t>
            </a:r>
          </a:p>
          <a:p>
            <a:pPr marL="914400" lvl="1" indent="-514350">
              <a:buFont typeface="+mj-lt"/>
              <a:buAutoNum type="alphaLcParenR"/>
            </a:pPr>
            <a:r>
              <a:rPr lang="en-US" sz="2400" dirty="0" smtClean="0"/>
              <a:t>Dates</a:t>
            </a:r>
          </a:p>
          <a:p>
            <a:pPr marL="514350" indent="-514350">
              <a:buFont typeface="+mj-lt"/>
              <a:buAutoNum type="arabicPeriod"/>
            </a:pPr>
            <a:r>
              <a:rPr lang="en-CA" dirty="0" smtClean="0"/>
              <a:t>Relation Extraction</a:t>
            </a:r>
          </a:p>
          <a:p>
            <a:pPr marL="400050" lvl="1" indent="0">
              <a:buNone/>
            </a:pPr>
            <a:r>
              <a:rPr lang="en-US" dirty="0" smtClean="0"/>
              <a:t>Finding relationships between commodities, locations and dates</a:t>
            </a:r>
          </a:p>
          <a:p>
            <a:pPr marL="514350" indent="-514350">
              <a:buFont typeface="+mj-lt"/>
              <a:buAutoNum type="arabicPeriod"/>
            </a:pPr>
            <a:r>
              <a:rPr lang="en-CA" dirty="0"/>
              <a:t>Entity Grounding</a:t>
            </a:r>
          </a:p>
          <a:p>
            <a:pPr marL="400050" lvl="1" indent="0">
              <a:buNone/>
            </a:pPr>
            <a:r>
              <a:rPr lang="en-US" dirty="0"/>
              <a:t>Identifying the correct location of a place </a:t>
            </a:r>
            <a:r>
              <a:rPr lang="en-US" dirty="0" smtClean="0"/>
              <a:t>name</a:t>
            </a:r>
            <a:endParaRPr lang="en-CA" dirty="0"/>
          </a:p>
        </p:txBody>
      </p:sp>
      <p:sp>
        <p:nvSpPr>
          <p:cNvPr id="4" name="Rectangle 3"/>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5" name="Picture 4"/>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8" name="Picture 7"/>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spTree>
    <p:extLst>
      <p:ext uri="{BB962C8B-B14F-4D97-AF65-F5344CB8AC3E}">
        <p14:creationId xmlns:p14="http://schemas.microsoft.com/office/powerpoint/2010/main" val="207612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002"/>
            <a:ext cx="8229600" cy="1143000"/>
          </a:xfrm>
        </p:spPr>
        <p:txBody>
          <a:bodyPr>
            <a:normAutofit/>
          </a:bodyPr>
          <a:lstStyle/>
          <a:p>
            <a:r>
              <a:rPr lang="en-CA" dirty="0"/>
              <a:t>Entity </a:t>
            </a:r>
            <a:r>
              <a:rPr lang="en-CA" dirty="0" smtClean="0"/>
              <a:t>Grounding</a:t>
            </a:r>
            <a:endParaRPr lang="en-US" dirty="0"/>
          </a:p>
        </p:txBody>
      </p:sp>
      <p:sp>
        <p:nvSpPr>
          <p:cNvPr id="3" name="Content Placeholder 2"/>
          <p:cNvSpPr>
            <a:spLocks noGrp="1"/>
          </p:cNvSpPr>
          <p:nvPr>
            <p:ph idx="1"/>
          </p:nvPr>
        </p:nvSpPr>
        <p:spPr/>
        <p:txBody>
          <a:bodyPr>
            <a:normAutofit/>
          </a:bodyPr>
          <a:lstStyle/>
          <a:p>
            <a:pPr marL="644717" indent="-457200">
              <a:buSzPct val="125000"/>
              <a:buFont typeface="Arial" pitchFamily="34" charset="0"/>
              <a:buChar char="•"/>
              <a:defRPr/>
            </a:pPr>
            <a:r>
              <a:rPr lang="en-US" b="1" i="1" dirty="0">
                <a:effectLst>
                  <a:outerShdw blurRad="38100" dist="38100" dir="2700000" algn="tl">
                    <a:srgbClr val="000000">
                      <a:alpha val="43137"/>
                    </a:srgbClr>
                  </a:outerShdw>
                </a:effectLst>
                <a:latin typeface="Calibri" charset="0"/>
                <a:sym typeface="Times New Roman" charset="0"/>
              </a:rPr>
              <a:t>Edinburgh </a:t>
            </a:r>
            <a:r>
              <a:rPr lang="en-US" b="1" i="1" dirty="0" err="1">
                <a:effectLst>
                  <a:outerShdw blurRad="38100" dist="38100" dir="2700000" algn="tl">
                    <a:srgbClr val="000000">
                      <a:alpha val="43137"/>
                    </a:srgbClr>
                  </a:outerShdw>
                </a:effectLst>
                <a:latin typeface="Calibri" charset="0"/>
                <a:sym typeface="Times New Roman" charset="0"/>
              </a:rPr>
              <a:t>Geoparser</a:t>
            </a:r>
            <a:r>
              <a:rPr lang="en-US" i="1" dirty="0">
                <a:effectLst>
                  <a:outerShdw blurRad="38100" dist="38100" dir="2700000" algn="tl">
                    <a:srgbClr val="000000">
                      <a:alpha val="43137"/>
                    </a:srgbClr>
                  </a:outerShdw>
                </a:effectLst>
                <a:latin typeface="Calibri" charset="0"/>
                <a:sym typeface="Times New Roman" charset="0"/>
              </a:rPr>
              <a:t> </a:t>
            </a:r>
            <a:r>
              <a:rPr lang="en-US" dirty="0">
                <a:latin typeface="Calibri" charset="0"/>
                <a:sym typeface="Times New Roman" charset="0"/>
              </a:rPr>
              <a:t>used to resolve location mentions in text.</a:t>
            </a:r>
          </a:p>
          <a:p>
            <a:pPr marL="644717" indent="-457200">
              <a:buSzPct val="125000"/>
              <a:buFont typeface="Arial" pitchFamily="34" charset="0"/>
              <a:buChar char="•"/>
              <a:defRPr/>
            </a:pPr>
            <a:r>
              <a:rPr lang="en-US" dirty="0">
                <a:latin typeface="Calibri" charset="0"/>
                <a:sym typeface="Times New Roman" charset="0"/>
              </a:rPr>
              <a:t>All recognized </a:t>
            </a:r>
            <a:r>
              <a:rPr lang="en-US" dirty="0" smtClean="0">
                <a:latin typeface="Calibri" charset="0"/>
                <a:sym typeface="Times New Roman" charset="0"/>
              </a:rPr>
              <a:t>locations are </a:t>
            </a:r>
            <a:r>
              <a:rPr lang="en-US" dirty="0">
                <a:latin typeface="Calibri" charset="0"/>
                <a:sym typeface="Times New Roman" charset="0"/>
              </a:rPr>
              <a:t>grounded </a:t>
            </a:r>
            <a:r>
              <a:rPr lang="en-US" dirty="0" smtClean="0">
                <a:latin typeface="Calibri" charset="0"/>
                <a:sym typeface="Times New Roman" charset="0"/>
              </a:rPr>
              <a:t>with lat/long </a:t>
            </a:r>
            <a:r>
              <a:rPr lang="en-US" dirty="0">
                <a:latin typeface="Calibri" charset="0"/>
                <a:sym typeface="Times New Roman" charset="0"/>
              </a:rPr>
              <a:t>coordinates.</a:t>
            </a:r>
          </a:p>
          <a:p>
            <a:pPr marL="644717" indent="-457200">
              <a:buSzPct val="125000"/>
              <a:buFont typeface="Arial" pitchFamily="34" charset="0"/>
              <a:buChar char="•"/>
              <a:defRPr/>
            </a:pPr>
            <a:r>
              <a:rPr lang="en-US" dirty="0">
                <a:latin typeface="Calibri" charset="0"/>
                <a:sym typeface="Times New Roman" charset="0"/>
              </a:rPr>
              <a:t>Each text is treated as a coherent whole and</a:t>
            </a:r>
            <a:r>
              <a:rPr lang="en-US" dirty="0" smtClean="0">
                <a:latin typeface="Calibri" charset="0"/>
                <a:sym typeface="Times New Roman" charset="0"/>
              </a:rPr>
              <a:t> all location </a:t>
            </a:r>
            <a:r>
              <a:rPr lang="en-US" dirty="0">
                <a:latin typeface="Calibri" charset="0"/>
                <a:sym typeface="Times New Roman" charset="0"/>
              </a:rPr>
              <a:t>mentions in it contribute to the resolution of the others. </a:t>
            </a:r>
          </a:p>
        </p:txBody>
      </p:sp>
      <p:sp>
        <p:nvSpPr>
          <p:cNvPr id="4" name="Rectangle 3"/>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285750" y="114970"/>
            <a:ext cx="869529" cy="456530"/>
          </a:xfrm>
          <a:prstGeom prst="rect">
            <a:avLst/>
          </a:prstGeom>
          <a:noFill/>
          <a:ln w="12700">
            <a:noFill/>
            <a:miter lim="800000"/>
            <a:headEnd/>
            <a:tailEnd/>
          </a:ln>
        </p:spPr>
      </p:pic>
      <p:pic>
        <p:nvPicPr>
          <p:cNvPr id="6" name="Picture 5"/>
          <p:cNvPicPr>
            <a:picLocks noChangeAspect="1" noChangeArrowheads="1"/>
          </p:cNvPicPr>
          <p:nvPr/>
        </p:nvPicPr>
        <p:blipFill>
          <a:blip r:embed="rId2"/>
          <a:srcRect/>
          <a:stretch>
            <a:fillRect/>
          </a:stretch>
        </p:blipFill>
        <p:spPr bwMode="auto">
          <a:xfrm>
            <a:off x="2839641" y="114970"/>
            <a:ext cx="869529" cy="456530"/>
          </a:xfrm>
          <a:prstGeom prst="rect">
            <a:avLst/>
          </a:prstGeom>
          <a:noFill/>
          <a:ln w="12700">
            <a:noFill/>
            <a:miter lim="800000"/>
            <a:headEnd/>
            <a:tailEnd/>
          </a:ln>
        </p:spPr>
      </p:pic>
      <p:pic>
        <p:nvPicPr>
          <p:cNvPr id="7" name="Picture 6"/>
          <p:cNvPicPr>
            <a:picLocks noChangeAspect="1" noChangeArrowheads="1"/>
          </p:cNvPicPr>
          <p:nvPr/>
        </p:nvPicPr>
        <p:blipFill>
          <a:blip r:embed="rId2"/>
          <a:srcRect/>
          <a:stretch>
            <a:fillRect/>
          </a:stretch>
        </p:blipFill>
        <p:spPr bwMode="auto">
          <a:xfrm>
            <a:off x="1562696" y="114970"/>
            <a:ext cx="869529" cy="456530"/>
          </a:xfrm>
          <a:prstGeom prst="rect">
            <a:avLst/>
          </a:prstGeom>
          <a:noFill/>
          <a:ln w="12700">
            <a:noFill/>
            <a:miter lim="800000"/>
            <a:headEnd/>
            <a:tailEnd/>
          </a:ln>
        </p:spPr>
      </p:pic>
      <p:pic>
        <p:nvPicPr>
          <p:cNvPr id="8" name="Picture 7"/>
          <p:cNvPicPr>
            <a:picLocks noChangeAspect="1" noChangeArrowheads="1"/>
          </p:cNvPicPr>
          <p:nvPr/>
        </p:nvPicPr>
        <p:blipFill>
          <a:blip r:embed="rId2"/>
          <a:srcRect/>
          <a:stretch>
            <a:fillRect/>
          </a:stretch>
        </p:blipFill>
        <p:spPr bwMode="auto">
          <a:xfrm>
            <a:off x="4116586"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2"/>
          <a:srcRect/>
          <a:stretch>
            <a:fillRect/>
          </a:stretch>
        </p:blipFill>
        <p:spPr bwMode="auto">
          <a:xfrm>
            <a:off x="7947422"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2"/>
          <a:srcRect/>
          <a:stretch>
            <a:fillRect/>
          </a:stretch>
        </p:blipFill>
        <p:spPr bwMode="auto">
          <a:xfrm>
            <a:off x="6670477"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2"/>
          <a:srcRect/>
          <a:stretch>
            <a:fillRect/>
          </a:stretch>
        </p:blipFill>
        <p:spPr bwMode="auto">
          <a:xfrm>
            <a:off x="5393531" y="114970"/>
            <a:ext cx="869529" cy="456530"/>
          </a:xfrm>
          <a:prstGeom prst="rect">
            <a:avLst/>
          </a:prstGeom>
          <a:noFill/>
          <a:ln w="12700">
            <a:noFill/>
            <a:miter lim="800000"/>
            <a:headEnd/>
            <a:tailEnd/>
          </a:ln>
        </p:spPr>
      </p:pic>
    </p:spTree>
    <p:extLst>
      <p:ext uri="{BB962C8B-B14F-4D97-AF65-F5344CB8AC3E}">
        <p14:creationId xmlns:p14="http://schemas.microsoft.com/office/powerpoint/2010/main" val="1447851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528"/>
            <a:ext cx="8229600" cy="1143000"/>
          </a:xfrm>
        </p:spPr>
        <p:txBody>
          <a:bodyPr>
            <a:normAutofit/>
          </a:bodyPr>
          <a:lstStyle/>
          <a:p>
            <a:r>
              <a:rPr lang="en-CA" dirty="0"/>
              <a:t>Entity </a:t>
            </a:r>
            <a:r>
              <a:rPr lang="en-CA" dirty="0" smtClean="0"/>
              <a:t>Grounding</a:t>
            </a:r>
            <a:endParaRPr lang="en-US" dirty="0"/>
          </a:p>
        </p:txBody>
      </p:sp>
      <p:sp>
        <p:nvSpPr>
          <p:cNvPr id="4" name="Rectangle 3"/>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285750" y="114970"/>
            <a:ext cx="869529" cy="456530"/>
          </a:xfrm>
          <a:prstGeom prst="rect">
            <a:avLst/>
          </a:prstGeom>
          <a:noFill/>
          <a:ln w="12700">
            <a:noFill/>
            <a:miter lim="800000"/>
            <a:headEnd/>
            <a:tailEnd/>
          </a:ln>
        </p:spPr>
      </p:pic>
      <p:pic>
        <p:nvPicPr>
          <p:cNvPr id="6" name="Picture 5"/>
          <p:cNvPicPr>
            <a:picLocks noChangeAspect="1" noChangeArrowheads="1"/>
          </p:cNvPicPr>
          <p:nvPr/>
        </p:nvPicPr>
        <p:blipFill>
          <a:blip r:embed="rId2"/>
          <a:srcRect/>
          <a:stretch>
            <a:fillRect/>
          </a:stretch>
        </p:blipFill>
        <p:spPr bwMode="auto">
          <a:xfrm>
            <a:off x="2839641" y="114970"/>
            <a:ext cx="869529" cy="456530"/>
          </a:xfrm>
          <a:prstGeom prst="rect">
            <a:avLst/>
          </a:prstGeom>
          <a:noFill/>
          <a:ln w="12700">
            <a:noFill/>
            <a:miter lim="800000"/>
            <a:headEnd/>
            <a:tailEnd/>
          </a:ln>
        </p:spPr>
      </p:pic>
      <p:pic>
        <p:nvPicPr>
          <p:cNvPr id="7" name="Picture 6"/>
          <p:cNvPicPr>
            <a:picLocks noChangeAspect="1" noChangeArrowheads="1"/>
          </p:cNvPicPr>
          <p:nvPr/>
        </p:nvPicPr>
        <p:blipFill>
          <a:blip r:embed="rId2"/>
          <a:srcRect/>
          <a:stretch>
            <a:fillRect/>
          </a:stretch>
        </p:blipFill>
        <p:spPr bwMode="auto">
          <a:xfrm>
            <a:off x="1562696" y="114970"/>
            <a:ext cx="869529" cy="456530"/>
          </a:xfrm>
          <a:prstGeom prst="rect">
            <a:avLst/>
          </a:prstGeom>
          <a:noFill/>
          <a:ln w="12700">
            <a:noFill/>
            <a:miter lim="800000"/>
            <a:headEnd/>
            <a:tailEnd/>
          </a:ln>
        </p:spPr>
      </p:pic>
      <p:pic>
        <p:nvPicPr>
          <p:cNvPr id="8" name="Picture 7"/>
          <p:cNvPicPr>
            <a:picLocks noChangeAspect="1" noChangeArrowheads="1"/>
          </p:cNvPicPr>
          <p:nvPr/>
        </p:nvPicPr>
        <p:blipFill>
          <a:blip r:embed="rId2"/>
          <a:srcRect/>
          <a:stretch>
            <a:fillRect/>
          </a:stretch>
        </p:blipFill>
        <p:spPr bwMode="auto">
          <a:xfrm>
            <a:off x="4116586" y="114970"/>
            <a:ext cx="869529" cy="456530"/>
          </a:xfrm>
          <a:prstGeom prst="rect">
            <a:avLst/>
          </a:prstGeom>
          <a:noFill/>
          <a:ln w="12700">
            <a:noFill/>
            <a:miter lim="800000"/>
            <a:headEnd/>
            <a:tailEnd/>
          </a:ln>
        </p:spPr>
      </p:pic>
      <p:pic>
        <p:nvPicPr>
          <p:cNvPr id="9" name="Picture 8"/>
          <p:cNvPicPr>
            <a:picLocks noChangeAspect="1" noChangeArrowheads="1"/>
          </p:cNvPicPr>
          <p:nvPr/>
        </p:nvPicPr>
        <p:blipFill>
          <a:blip r:embed="rId2"/>
          <a:srcRect/>
          <a:stretch>
            <a:fillRect/>
          </a:stretch>
        </p:blipFill>
        <p:spPr bwMode="auto">
          <a:xfrm>
            <a:off x="7947422" y="114970"/>
            <a:ext cx="869529" cy="456530"/>
          </a:xfrm>
          <a:prstGeom prst="rect">
            <a:avLst/>
          </a:prstGeom>
          <a:noFill/>
          <a:ln w="12700">
            <a:noFill/>
            <a:miter lim="800000"/>
            <a:headEnd/>
            <a:tailEnd/>
          </a:ln>
        </p:spPr>
      </p:pic>
      <p:pic>
        <p:nvPicPr>
          <p:cNvPr id="10" name="Picture 9"/>
          <p:cNvPicPr>
            <a:picLocks noChangeAspect="1" noChangeArrowheads="1"/>
          </p:cNvPicPr>
          <p:nvPr/>
        </p:nvPicPr>
        <p:blipFill>
          <a:blip r:embed="rId2"/>
          <a:srcRect/>
          <a:stretch>
            <a:fillRect/>
          </a:stretch>
        </p:blipFill>
        <p:spPr bwMode="auto">
          <a:xfrm>
            <a:off x="6670477" y="114970"/>
            <a:ext cx="869529" cy="456530"/>
          </a:xfrm>
          <a:prstGeom prst="rect">
            <a:avLst/>
          </a:prstGeom>
          <a:noFill/>
          <a:ln w="12700">
            <a:noFill/>
            <a:miter lim="800000"/>
            <a:headEnd/>
            <a:tailEnd/>
          </a:ln>
        </p:spPr>
      </p:pic>
      <p:pic>
        <p:nvPicPr>
          <p:cNvPr id="11" name="Picture 10"/>
          <p:cNvPicPr>
            <a:picLocks noChangeAspect="1" noChangeArrowheads="1"/>
          </p:cNvPicPr>
          <p:nvPr/>
        </p:nvPicPr>
        <p:blipFill>
          <a:blip r:embed="rId2"/>
          <a:srcRect/>
          <a:stretch>
            <a:fillRect/>
          </a:stretch>
        </p:blipFill>
        <p:spPr bwMode="auto">
          <a:xfrm>
            <a:off x="5393531" y="114970"/>
            <a:ext cx="869529" cy="456530"/>
          </a:xfrm>
          <a:prstGeom prst="rect">
            <a:avLst/>
          </a:prstGeom>
          <a:noFill/>
          <a:ln w="12700">
            <a:noFill/>
            <a:miter lim="800000"/>
            <a:headEnd/>
            <a:tailEnd/>
          </a:ln>
        </p:spPr>
      </p:pic>
      <p:sp>
        <p:nvSpPr>
          <p:cNvPr id="13" name="Content Placeholder 12"/>
          <p:cNvSpPr>
            <a:spLocks noGrp="1"/>
          </p:cNvSpPr>
          <p:nvPr>
            <p:ph idx="1"/>
          </p:nvPr>
        </p:nvSpPr>
        <p:spPr/>
        <p:txBody>
          <a:bodyPr/>
          <a:lstStyle/>
          <a:p>
            <a:endParaRPr lang="en-CA" dirty="0"/>
          </a:p>
        </p:txBody>
      </p:sp>
      <p:pic>
        <p:nvPicPr>
          <p:cNvPr id="15" name="Picture 14"/>
          <p:cNvPicPr/>
          <p:nvPr/>
        </p:nvPicPr>
        <p:blipFill rotWithShape="1">
          <a:blip r:embed="rId3"/>
          <a:srcRect t="6638" r="8810"/>
          <a:stretch/>
        </p:blipFill>
        <p:spPr bwMode="auto">
          <a:xfrm>
            <a:off x="1211547" y="1605528"/>
            <a:ext cx="7089732" cy="4916464"/>
          </a:xfrm>
          <a:prstGeom prst="rect">
            <a:avLst/>
          </a:prstGeom>
          <a:noFill/>
          <a:ln w="9525">
            <a:noFill/>
            <a:miter lim="800000"/>
            <a:headEnd/>
            <a:tailEnd/>
          </a:ln>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9811"/>
          <a:stretch/>
        </p:blipFill>
        <p:spPr bwMode="auto">
          <a:xfrm>
            <a:off x="6778732" y="4584526"/>
            <a:ext cx="1522547" cy="193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95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892969" y="669726"/>
            <a:ext cx="7358063" cy="1035844"/>
          </a:xfrm>
        </p:spPr>
        <p:txBody>
          <a:bodyPr>
            <a:normAutofit fontScale="90000"/>
          </a:bodyPr>
          <a:lstStyle/>
          <a:p>
            <a:pPr algn="l">
              <a:defRPr/>
            </a:pPr>
            <a:r>
              <a:rPr lang="en-US" dirty="0" smtClean="0">
                <a:sym typeface="Times New Roman" charset="0"/>
              </a:rPr>
              <a:t>Text Mining and Geo-Referencing</a:t>
            </a:r>
            <a:endParaRPr lang="en-US" dirty="0">
              <a:sym typeface="Times New Roman" charset="0"/>
            </a:endParaRPr>
          </a:p>
        </p:txBody>
      </p:sp>
      <p:sp>
        <p:nvSpPr>
          <p:cNvPr id="18435" name="Rectangle 2"/>
          <p:cNvSpPr>
            <a:spLocks noGrp="1" noChangeArrowheads="1"/>
          </p:cNvSpPr>
          <p:nvPr>
            <p:ph type="body" idx="1"/>
          </p:nvPr>
        </p:nvSpPr>
        <p:spPr>
          <a:xfrm>
            <a:off x="622846" y="1696641"/>
            <a:ext cx="8074670" cy="4848820"/>
          </a:xfrm>
        </p:spPr>
        <p:txBody>
          <a:bodyPr lIns="0" tIns="0" rIns="0" bIns="0" anchor="t"/>
          <a:lstStyle/>
          <a:p>
            <a:pPr marL="401822" indent="-214305">
              <a:buSzPct val="125000"/>
              <a:buFont typeface="Lucida Grande" charset="0"/>
              <a:buChar char="‣"/>
            </a:pPr>
            <a:r>
              <a:rPr lang="en-US" dirty="0" smtClean="0">
                <a:latin typeface="Calibri" charset="0"/>
                <a:sym typeface="Times New Roman" charset="0"/>
              </a:rPr>
              <a:t>Example sentence:</a:t>
            </a:r>
          </a:p>
          <a:p>
            <a:pPr marL="401822" indent="-214305">
              <a:buSzPct val="125000"/>
              <a:buNone/>
            </a:pPr>
            <a:r>
              <a:rPr lang="en-US" sz="2100" dirty="0">
                <a:latin typeface="Courier" charset="0"/>
                <a:cs typeface="Times New Roman" charset="0"/>
                <a:sym typeface="Times New Roman" charset="0"/>
              </a:rPr>
              <a:t>	</a:t>
            </a:r>
            <a:r>
              <a:rPr lang="en-US" sz="2100" dirty="0" err="1">
                <a:latin typeface="Courier New" charset="0"/>
                <a:cs typeface="Courier New" charset="0"/>
                <a:sym typeface="Times New Roman" charset="0"/>
              </a:rPr>
              <a:t>Holtze</a:t>
            </a:r>
            <a:r>
              <a:rPr lang="en-US" sz="2100" dirty="0">
                <a:latin typeface="Courier New" charset="0"/>
                <a:cs typeface="Courier New" charset="0"/>
                <a:sym typeface="Times New Roman" charset="0"/>
              </a:rPr>
              <a:t>, 1891 (</a:t>
            </a:r>
            <a:r>
              <a:rPr lang="en-US" sz="2100" dirty="0" err="1">
                <a:latin typeface="Courier New" charset="0"/>
                <a:cs typeface="Courier New" charset="0"/>
                <a:sym typeface="Times New Roman" charset="0"/>
              </a:rPr>
              <a:t>jstor</a:t>
            </a:r>
            <a:r>
              <a:rPr lang="en-US" sz="2100" dirty="0">
                <a:latin typeface="Courier New" charset="0"/>
                <a:cs typeface="Courier New" charset="0"/>
                <a:sym typeface="Times New Roman" charset="0"/>
              </a:rPr>
              <a:t>: 60229554): The road leads from </a:t>
            </a:r>
            <a:r>
              <a:rPr lang="en-US" sz="2100" dirty="0" err="1">
                <a:latin typeface="Courier New" charset="0"/>
                <a:cs typeface="Courier New" charset="0"/>
                <a:sym typeface="Times New Roman" charset="0"/>
              </a:rPr>
              <a:t>Bandong</a:t>
            </a:r>
            <a:r>
              <a:rPr lang="en-US" sz="2100" dirty="0">
                <a:latin typeface="Courier New" charset="0"/>
                <a:cs typeface="Courier New" charset="0"/>
                <a:sym typeface="Times New Roman" charset="0"/>
              </a:rPr>
              <a:t> on a well kept but rather steep road upward on the mountain, </a:t>
            </a:r>
            <a:r>
              <a:rPr lang="en-US" sz="2100" dirty="0" err="1">
                <a:latin typeface="Courier New" charset="0"/>
                <a:cs typeface="Courier New" charset="0"/>
                <a:sym typeface="Times New Roman" charset="0"/>
              </a:rPr>
              <a:t>Tangkoeban</a:t>
            </a:r>
            <a:r>
              <a:rPr lang="en-US" sz="2100" dirty="0">
                <a:latin typeface="Courier New" charset="0"/>
                <a:cs typeface="Courier New" charset="0"/>
                <a:sym typeface="Times New Roman" charset="0"/>
              </a:rPr>
              <a:t> </a:t>
            </a:r>
            <a:r>
              <a:rPr lang="en-US" sz="2100" dirty="0" err="1">
                <a:latin typeface="Courier New" charset="0"/>
                <a:cs typeface="Courier New" charset="0"/>
                <a:sym typeface="Times New Roman" charset="0"/>
              </a:rPr>
              <a:t>Praoe</a:t>
            </a:r>
            <a:r>
              <a:rPr lang="en-US" sz="2100" dirty="0">
                <a:latin typeface="Courier New" charset="0"/>
                <a:cs typeface="Courier New" charset="0"/>
                <a:sym typeface="Times New Roman" charset="0"/>
              </a:rPr>
              <a:t>, so called (overturned boat) from its shape, on the side of which the Government cinchona plantations, </a:t>
            </a:r>
            <a:r>
              <a:rPr lang="en-US" sz="2100" dirty="0" err="1">
                <a:latin typeface="Courier New" charset="0"/>
                <a:cs typeface="Courier New" charset="0"/>
                <a:sym typeface="Times New Roman" charset="0"/>
              </a:rPr>
              <a:t>Lembang</a:t>
            </a:r>
            <a:r>
              <a:rPr lang="en-US" sz="2100" dirty="0">
                <a:latin typeface="Courier New" charset="0"/>
                <a:cs typeface="Courier New" charset="0"/>
                <a:sym typeface="Times New Roman" charset="0"/>
              </a:rPr>
              <a:t> and </a:t>
            </a:r>
            <a:r>
              <a:rPr lang="en-US" sz="2100" dirty="0" err="1">
                <a:latin typeface="Courier New" charset="0"/>
                <a:cs typeface="Courier New" charset="0"/>
                <a:sym typeface="Times New Roman" charset="0"/>
              </a:rPr>
              <a:t>Nakrak</a:t>
            </a:r>
            <a:r>
              <a:rPr lang="en-US" sz="2100" dirty="0">
                <a:latin typeface="Courier New" charset="0"/>
                <a:cs typeface="Courier New" charset="0"/>
                <a:sym typeface="Times New Roman" charset="0"/>
              </a:rPr>
              <a:t> […] are situated.</a:t>
            </a:r>
            <a:endParaRPr lang="en-US" sz="2100" dirty="0">
              <a:solidFill>
                <a:srgbClr val="003333"/>
              </a:solidFill>
              <a:latin typeface="Courier New" charset="0"/>
              <a:cs typeface="Courier New" charset="0"/>
              <a:sym typeface="Times New Roman" charset="0"/>
            </a:endParaRPr>
          </a:p>
          <a:p>
            <a:pPr marL="401822" indent="-214305">
              <a:buSzPct val="125000"/>
              <a:buNone/>
            </a:pPr>
            <a:r>
              <a:rPr lang="en-US" sz="2100" dirty="0">
                <a:solidFill>
                  <a:srgbClr val="003333"/>
                </a:solidFill>
                <a:latin typeface="Times New Roman" charset="0"/>
                <a:cs typeface="Times New Roman" charset="0"/>
                <a:sym typeface="Times New Roman" charset="0"/>
              </a:rPr>
              <a:t>	</a:t>
            </a:r>
            <a:endParaRPr lang="en-US" sz="1400" dirty="0">
              <a:latin typeface="Courier" charset="0"/>
              <a:cs typeface="Times New Roman" charset="0"/>
              <a:sym typeface="Times New Roman" charset="0"/>
            </a:endParaRPr>
          </a:p>
          <a:p>
            <a:pPr marL="714350" lvl="1" indent="-214305">
              <a:buSzPct val="125000"/>
              <a:buFont typeface="Lucida Grande" charset="0"/>
              <a:buChar char="‣"/>
            </a:pPr>
            <a:endParaRPr lang="en-US" dirty="0" smtClean="0">
              <a:solidFill>
                <a:srgbClr val="003333"/>
              </a:solidFill>
              <a:latin typeface="Times New Roman" charset="0"/>
              <a:ea typeface="ヒラギノ明朝 ProN W3" charset="-128"/>
              <a:sym typeface="Times New Roman" charset="0"/>
            </a:endParaRPr>
          </a:p>
        </p:txBody>
      </p:sp>
      <p:grpSp>
        <p:nvGrpSpPr>
          <p:cNvPr id="20" name="Group 19"/>
          <p:cNvGrpSpPr/>
          <p:nvPr/>
        </p:nvGrpSpPr>
        <p:grpSpPr>
          <a:xfrm>
            <a:off x="8930" y="8929"/>
            <a:ext cx="9126141" cy="669727"/>
            <a:chOff x="8930" y="8929"/>
            <a:chExt cx="9126141" cy="669727"/>
          </a:xfrm>
        </p:grpSpPr>
        <p:sp>
          <p:nvSpPr>
            <p:cNvPr id="21" name="Rectangle 20"/>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22" name="Picture 21"/>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23" name="Picture 22"/>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24" name="Picture 23"/>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25" name="Picture 24"/>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26" name="Picture 25"/>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27" name="Picture 26"/>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28" name="Picture 27"/>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365084845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892969" y="669726"/>
            <a:ext cx="7358063" cy="1035844"/>
          </a:xfrm>
        </p:spPr>
        <p:txBody>
          <a:bodyPr>
            <a:normAutofit fontScale="90000"/>
          </a:bodyPr>
          <a:lstStyle/>
          <a:p>
            <a:pPr algn="l">
              <a:defRPr/>
            </a:pPr>
            <a:r>
              <a:rPr lang="en-US" dirty="0" smtClean="0">
                <a:sym typeface="Times New Roman" charset="0"/>
              </a:rPr>
              <a:t>Text Mining and Geo-Referencing</a:t>
            </a:r>
            <a:endParaRPr lang="en-US" dirty="0">
              <a:sym typeface="Times New Roman" charset="0"/>
            </a:endParaRPr>
          </a:p>
        </p:txBody>
      </p:sp>
      <p:sp>
        <p:nvSpPr>
          <p:cNvPr id="18435" name="Rectangle 2"/>
          <p:cNvSpPr>
            <a:spLocks noGrp="1" noChangeArrowheads="1"/>
          </p:cNvSpPr>
          <p:nvPr>
            <p:ph type="body" idx="1"/>
          </p:nvPr>
        </p:nvSpPr>
        <p:spPr>
          <a:xfrm>
            <a:off x="622846" y="1696641"/>
            <a:ext cx="8074670" cy="4848820"/>
          </a:xfrm>
        </p:spPr>
        <p:txBody>
          <a:bodyPr lIns="0" tIns="0" rIns="0" bIns="0" anchor="t"/>
          <a:lstStyle/>
          <a:p>
            <a:pPr marL="401822" indent="-214305">
              <a:buSzPct val="125000"/>
              <a:buFont typeface="Lucida Grande" charset="0"/>
              <a:buChar char="‣"/>
            </a:pPr>
            <a:r>
              <a:rPr lang="en-US" dirty="0" smtClean="0">
                <a:latin typeface="Calibri" charset="0"/>
                <a:sym typeface="Times New Roman" charset="0"/>
              </a:rPr>
              <a:t>Example sentence:</a:t>
            </a:r>
          </a:p>
          <a:p>
            <a:pPr marL="401822" indent="-214305">
              <a:buSzPct val="125000"/>
              <a:buNone/>
            </a:pPr>
            <a:r>
              <a:rPr lang="en-US" sz="2100" dirty="0">
                <a:latin typeface="Courier" charset="0"/>
                <a:cs typeface="Times New Roman" charset="0"/>
                <a:sym typeface="Times New Roman" charset="0"/>
              </a:rPr>
              <a:t>	</a:t>
            </a:r>
            <a:r>
              <a:rPr lang="en-US" sz="2100" dirty="0" err="1">
                <a:latin typeface="Courier New" charset="0"/>
                <a:cs typeface="Courier New" charset="0"/>
                <a:sym typeface="Times New Roman" charset="0"/>
              </a:rPr>
              <a:t>Holtze</a:t>
            </a:r>
            <a:r>
              <a:rPr lang="en-US" sz="2100" dirty="0">
                <a:latin typeface="Courier New" charset="0"/>
                <a:cs typeface="Courier New" charset="0"/>
                <a:sym typeface="Times New Roman" charset="0"/>
              </a:rPr>
              <a:t>, 1891 (</a:t>
            </a:r>
            <a:r>
              <a:rPr lang="en-US" sz="2100" dirty="0" err="1">
                <a:latin typeface="Courier New" charset="0"/>
                <a:cs typeface="Courier New" charset="0"/>
                <a:sym typeface="Times New Roman" charset="0"/>
              </a:rPr>
              <a:t>jstor</a:t>
            </a:r>
            <a:r>
              <a:rPr lang="en-US" sz="2100" dirty="0">
                <a:latin typeface="Courier New" charset="0"/>
                <a:cs typeface="Courier New" charset="0"/>
                <a:sym typeface="Times New Roman" charset="0"/>
              </a:rPr>
              <a:t>: 60229554): The road leads from </a:t>
            </a:r>
            <a:r>
              <a:rPr lang="en-US" sz="2100" dirty="0" err="1">
                <a:latin typeface="Courier New" charset="0"/>
                <a:cs typeface="Courier New" charset="0"/>
                <a:sym typeface="Times New Roman" charset="0"/>
              </a:rPr>
              <a:t>Bandong</a:t>
            </a:r>
            <a:r>
              <a:rPr lang="en-US" sz="2100" dirty="0">
                <a:latin typeface="Courier New" charset="0"/>
                <a:cs typeface="Courier New" charset="0"/>
                <a:sym typeface="Times New Roman" charset="0"/>
              </a:rPr>
              <a:t> on a well kept but rather steep road upward on the mountain, </a:t>
            </a:r>
            <a:r>
              <a:rPr lang="en-US" sz="2100" dirty="0" err="1">
                <a:latin typeface="Courier New" charset="0"/>
                <a:cs typeface="Courier New" charset="0"/>
                <a:sym typeface="Times New Roman" charset="0"/>
              </a:rPr>
              <a:t>Tangkoeban</a:t>
            </a:r>
            <a:r>
              <a:rPr lang="en-US" sz="2100" dirty="0">
                <a:latin typeface="Courier New" charset="0"/>
                <a:cs typeface="Courier New" charset="0"/>
                <a:sym typeface="Times New Roman" charset="0"/>
              </a:rPr>
              <a:t> </a:t>
            </a:r>
            <a:r>
              <a:rPr lang="en-US" sz="2100" dirty="0" err="1">
                <a:latin typeface="Courier New" charset="0"/>
                <a:cs typeface="Courier New" charset="0"/>
                <a:sym typeface="Times New Roman" charset="0"/>
              </a:rPr>
              <a:t>Praoe</a:t>
            </a:r>
            <a:r>
              <a:rPr lang="en-US" sz="2100" dirty="0">
                <a:latin typeface="Courier New" charset="0"/>
                <a:cs typeface="Courier New" charset="0"/>
                <a:sym typeface="Times New Roman" charset="0"/>
              </a:rPr>
              <a:t>, so called (overturned boat) from its shape, on the side of which the Government cinchona plantations, </a:t>
            </a:r>
            <a:r>
              <a:rPr lang="en-US" sz="2100" dirty="0" err="1">
                <a:latin typeface="Courier New" charset="0"/>
                <a:cs typeface="Courier New" charset="0"/>
                <a:sym typeface="Times New Roman" charset="0"/>
              </a:rPr>
              <a:t>Lembang</a:t>
            </a:r>
            <a:r>
              <a:rPr lang="en-US" sz="2100" dirty="0">
                <a:latin typeface="Courier New" charset="0"/>
                <a:cs typeface="Courier New" charset="0"/>
                <a:sym typeface="Times New Roman" charset="0"/>
              </a:rPr>
              <a:t> and </a:t>
            </a:r>
            <a:r>
              <a:rPr lang="en-US" sz="2100" dirty="0" err="1">
                <a:latin typeface="Courier New" charset="0"/>
                <a:cs typeface="Courier New" charset="0"/>
                <a:sym typeface="Times New Roman" charset="0"/>
              </a:rPr>
              <a:t>Nakrak</a:t>
            </a:r>
            <a:r>
              <a:rPr lang="en-US" sz="2100" dirty="0">
                <a:latin typeface="Courier New" charset="0"/>
                <a:cs typeface="Courier New" charset="0"/>
                <a:sym typeface="Times New Roman" charset="0"/>
              </a:rPr>
              <a:t> […] are situated.	</a:t>
            </a:r>
            <a:endParaRPr lang="en-US" sz="1400" dirty="0">
              <a:latin typeface="Courier New" charset="0"/>
              <a:cs typeface="Courier New" charset="0"/>
              <a:sym typeface="Times New Roman" charset="0"/>
            </a:endParaRPr>
          </a:p>
          <a:p>
            <a:pPr marL="714350" lvl="1" indent="-214305">
              <a:buSzPct val="125000"/>
              <a:buFont typeface="Lucida Grande" charset="0"/>
              <a:buChar char="‣"/>
            </a:pPr>
            <a:endParaRPr lang="en-US" dirty="0" smtClean="0">
              <a:solidFill>
                <a:schemeClr val="tx1"/>
              </a:solidFill>
              <a:latin typeface="Times New Roman" charset="0"/>
              <a:ea typeface="ヒラギノ明朝 ProN W3" charset="-128"/>
              <a:sym typeface="Times New Roman" charset="0"/>
            </a:endParaRPr>
          </a:p>
        </p:txBody>
      </p:sp>
      <p:sp>
        <p:nvSpPr>
          <p:cNvPr id="113676" name="Rectangle 1"/>
          <p:cNvSpPr>
            <a:spLocks noChangeArrowheads="1"/>
          </p:cNvSpPr>
          <p:nvPr/>
        </p:nvSpPr>
        <p:spPr bwMode="auto">
          <a:xfrm>
            <a:off x="2247056" y="2212889"/>
            <a:ext cx="708794" cy="304725"/>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113677" name="Rectangle 13"/>
          <p:cNvSpPr>
            <a:spLocks noChangeArrowheads="1"/>
          </p:cNvSpPr>
          <p:nvPr/>
        </p:nvSpPr>
        <p:spPr bwMode="auto">
          <a:xfrm>
            <a:off x="1807592" y="2591007"/>
            <a:ext cx="1164208" cy="303609"/>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113678" name="Rectangle 14"/>
          <p:cNvSpPr>
            <a:spLocks noChangeArrowheads="1"/>
          </p:cNvSpPr>
          <p:nvPr/>
        </p:nvSpPr>
        <p:spPr bwMode="auto">
          <a:xfrm>
            <a:off x="6354217" y="3530575"/>
            <a:ext cx="1265783" cy="303609"/>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grpSp>
        <p:nvGrpSpPr>
          <p:cNvPr id="22" name="Group 21"/>
          <p:cNvGrpSpPr/>
          <p:nvPr/>
        </p:nvGrpSpPr>
        <p:grpSpPr>
          <a:xfrm>
            <a:off x="8930" y="8929"/>
            <a:ext cx="9126141" cy="669727"/>
            <a:chOff x="8930" y="8929"/>
            <a:chExt cx="9126141" cy="669727"/>
          </a:xfrm>
        </p:grpSpPr>
        <p:sp>
          <p:nvSpPr>
            <p:cNvPr id="23" name="Rectangle 22"/>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24" name="Picture 23"/>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25" name="Picture 24"/>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26" name="Picture 25"/>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27" name="Picture 26"/>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28" name="Picture 27"/>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29" name="Picture 28"/>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30" name="Picture 29"/>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378158141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892969" y="669726"/>
            <a:ext cx="7358063" cy="1035844"/>
          </a:xfrm>
        </p:spPr>
        <p:txBody>
          <a:bodyPr>
            <a:normAutofit fontScale="90000"/>
          </a:bodyPr>
          <a:lstStyle/>
          <a:p>
            <a:pPr algn="l" eaLnBrk="1" hangingPunct="1">
              <a:defRPr/>
            </a:pPr>
            <a:r>
              <a:rPr lang="en-US" dirty="0">
                <a:sym typeface="Times New Roman" charset="0"/>
              </a:rPr>
              <a:t>Text </a:t>
            </a:r>
            <a:r>
              <a:rPr lang="en-US" dirty="0" smtClean="0">
                <a:sym typeface="Times New Roman" charset="0"/>
              </a:rPr>
              <a:t>Mining and Geo-Referencing</a:t>
            </a:r>
            <a:endParaRPr lang="en-US" dirty="0">
              <a:sym typeface="Times New Roman" charset="0"/>
            </a:endParaRPr>
          </a:p>
        </p:txBody>
      </p:sp>
      <p:sp>
        <p:nvSpPr>
          <p:cNvPr id="18435" name="Rectangle 2"/>
          <p:cNvSpPr>
            <a:spLocks noGrp="1" noChangeArrowheads="1"/>
          </p:cNvSpPr>
          <p:nvPr>
            <p:ph type="body" idx="1"/>
          </p:nvPr>
        </p:nvSpPr>
        <p:spPr>
          <a:xfrm>
            <a:off x="622846" y="1696641"/>
            <a:ext cx="8074670" cy="4848820"/>
          </a:xfrm>
        </p:spPr>
        <p:txBody>
          <a:bodyPr lIns="0" tIns="0" rIns="0" bIns="0" anchor="t">
            <a:normAutofit lnSpcReduction="10000"/>
          </a:bodyPr>
          <a:lstStyle/>
          <a:p>
            <a:pPr marL="401822" indent="-214305">
              <a:buSzPct val="125000"/>
              <a:buFont typeface="Lucida Grande" charset="0"/>
              <a:buChar char="‣"/>
            </a:pPr>
            <a:r>
              <a:rPr lang="en-US" dirty="0" smtClean="0">
                <a:latin typeface="Calibri" charset="0"/>
                <a:sym typeface="Times New Roman" charset="0"/>
              </a:rPr>
              <a:t>Example sentence:</a:t>
            </a:r>
          </a:p>
          <a:p>
            <a:pPr marL="401822" indent="-214305">
              <a:buSzPct val="125000"/>
              <a:buNone/>
            </a:pPr>
            <a:r>
              <a:rPr lang="en-US" sz="2100" dirty="0">
                <a:latin typeface="Courier" charset="0"/>
                <a:cs typeface="Times New Roman" charset="0"/>
                <a:sym typeface="Times New Roman" charset="0"/>
              </a:rPr>
              <a:t>	</a:t>
            </a:r>
            <a:r>
              <a:rPr lang="en-US" sz="2100" dirty="0" err="1">
                <a:latin typeface="Courier New" charset="0"/>
                <a:cs typeface="Courier New" charset="0"/>
                <a:sym typeface="Times New Roman" charset="0"/>
              </a:rPr>
              <a:t>Holtze</a:t>
            </a:r>
            <a:r>
              <a:rPr lang="en-US" sz="2100" dirty="0">
                <a:latin typeface="Courier New" charset="0"/>
                <a:cs typeface="Courier New" charset="0"/>
                <a:sym typeface="Times New Roman" charset="0"/>
              </a:rPr>
              <a:t>, 1891 (</a:t>
            </a:r>
            <a:r>
              <a:rPr lang="en-US" sz="2100" dirty="0" err="1">
                <a:latin typeface="Courier New" charset="0"/>
                <a:cs typeface="Courier New" charset="0"/>
                <a:sym typeface="Times New Roman" charset="0"/>
              </a:rPr>
              <a:t>jstor</a:t>
            </a:r>
            <a:r>
              <a:rPr lang="en-US" sz="2100" dirty="0">
                <a:latin typeface="Courier New" charset="0"/>
                <a:cs typeface="Courier New" charset="0"/>
                <a:sym typeface="Times New Roman" charset="0"/>
              </a:rPr>
              <a:t>: 60229554): The road leads from </a:t>
            </a:r>
            <a:r>
              <a:rPr lang="en-US" sz="2100" dirty="0" err="1">
                <a:latin typeface="Courier New" charset="0"/>
                <a:cs typeface="Courier New" charset="0"/>
                <a:sym typeface="Times New Roman" charset="0"/>
              </a:rPr>
              <a:t>Bandong</a:t>
            </a:r>
            <a:r>
              <a:rPr lang="en-US" sz="2100" dirty="0">
                <a:latin typeface="Courier New" charset="0"/>
                <a:cs typeface="Courier New" charset="0"/>
                <a:sym typeface="Times New Roman" charset="0"/>
              </a:rPr>
              <a:t> on a well kept but rather steep road upward on the mountain, </a:t>
            </a:r>
            <a:r>
              <a:rPr lang="en-US" sz="2100" dirty="0" err="1">
                <a:latin typeface="Courier New" charset="0"/>
                <a:cs typeface="Courier New" charset="0"/>
                <a:sym typeface="Times New Roman" charset="0"/>
              </a:rPr>
              <a:t>Tangkoeban</a:t>
            </a:r>
            <a:r>
              <a:rPr lang="en-US" sz="2100" dirty="0">
                <a:latin typeface="Courier New" charset="0"/>
                <a:cs typeface="Courier New" charset="0"/>
                <a:sym typeface="Times New Roman" charset="0"/>
              </a:rPr>
              <a:t> </a:t>
            </a:r>
            <a:r>
              <a:rPr lang="en-US" sz="2100" dirty="0" err="1">
                <a:latin typeface="Courier New" charset="0"/>
                <a:cs typeface="Courier New" charset="0"/>
                <a:sym typeface="Times New Roman" charset="0"/>
              </a:rPr>
              <a:t>Praoe</a:t>
            </a:r>
            <a:r>
              <a:rPr lang="en-US" sz="2100" dirty="0">
                <a:latin typeface="Courier New" charset="0"/>
                <a:cs typeface="Courier New" charset="0"/>
                <a:sym typeface="Times New Roman" charset="0"/>
              </a:rPr>
              <a:t>, so called (overturned boat) from its shape, on the side of which the Government cinchona plantations, </a:t>
            </a:r>
            <a:r>
              <a:rPr lang="en-US" sz="2100" dirty="0" err="1">
                <a:latin typeface="Courier New" charset="0"/>
                <a:cs typeface="Courier New" charset="0"/>
                <a:sym typeface="Times New Roman" charset="0"/>
              </a:rPr>
              <a:t>Lembang</a:t>
            </a:r>
            <a:r>
              <a:rPr lang="en-US" sz="2100" dirty="0">
                <a:latin typeface="Courier New" charset="0"/>
                <a:cs typeface="Courier New" charset="0"/>
                <a:sym typeface="Times New Roman" charset="0"/>
              </a:rPr>
              <a:t> and </a:t>
            </a:r>
            <a:r>
              <a:rPr lang="en-US" sz="2100" dirty="0" err="1">
                <a:latin typeface="Courier New" charset="0"/>
                <a:cs typeface="Courier New" charset="0"/>
                <a:sym typeface="Times New Roman" charset="0"/>
              </a:rPr>
              <a:t>Nakrak</a:t>
            </a:r>
            <a:r>
              <a:rPr lang="en-US" sz="2100" dirty="0">
                <a:latin typeface="Courier New" charset="0"/>
                <a:cs typeface="Courier New" charset="0"/>
                <a:sym typeface="Times New Roman" charset="0"/>
              </a:rPr>
              <a:t> […] are situated.</a:t>
            </a:r>
            <a:endParaRPr lang="en-US" sz="2100" dirty="0">
              <a:solidFill>
                <a:srgbClr val="003333"/>
              </a:solidFill>
              <a:latin typeface="Courier New" charset="0"/>
              <a:cs typeface="Courier New" charset="0"/>
              <a:sym typeface="Times New Roman" charset="0"/>
            </a:endParaRPr>
          </a:p>
          <a:p>
            <a:pPr marL="401822" indent="-214305">
              <a:buSzPct val="125000"/>
              <a:buFont typeface="Lucida Grande" charset="0"/>
              <a:buChar char="‣"/>
            </a:pPr>
            <a:r>
              <a:rPr lang="en-US" dirty="0" smtClean="0">
                <a:latin typeface="Calibri" charset="0"/>
                <a:sym typeface="Times New Roman" charset="0"/>
              </a:rPr>
              <a:t> Extracted:</a:t>
            </a:r>
          </a:p>
          <a:p>
            <a:pPr marL="401822" indent="-214305">
              <a:buSzPct val="125000"/>
              <a:buNone/>
            </a:pPr>
            <a:r>
              <a:rPr lang="en-US" sz="2200" dirty="0">
                <a:latin typeface="Calibri" charset="0"/>
                <a:cs typeface="Calibri" charset="0"/>
                <a:sym typeface="Times New Roman" charset="0"/>
              </a:rPr>
              <a:t>commodity-location relation</a:t>
            </a:r>
            <a:r>
              <a:rPr lang="en-US" sz="2100" dirty="0">
                <a:latin typeface="Courier" charset="0"/>
                <a:cs typeface="Times New Roman" charset="0"/>
                <a:sym typeface="Times New Roman" charset="0"/>
              </a:rPr>
              <a:t>: </a:t>
            </a:r>
            <a:r>
              <a:rPr lang="en-US" sz="2100" dirty="0">
                <a:latin typeface="Courier New" charset="0"/>
                <a:cs typeface="Courier New" charset="0"/>
                <a:sym typeface="Times New Roman" charset="0"/>
              </a:rPr>
              <a:t>cinchona-</a:t>
            </a:r>
            <a:r>
              <a:rPr lang="en-US" sz="2100" dirty="0" err="1">
                <a:latin typeface="Courier New" charset="0"/>
                <a:cs typeface="Courier New" charset="0"/>
                <a:sym typeface="Times New Roman" charset="0"/>
              </a:rPr>
              <a:t>Bandong</a:t>
            </a:r>
            <a:r>
              <a:rPr lang="en-US" sz="2100" dirty="0">
                <a:latin typeface="Courier New" charset="0"/>
                <a:cs typeface="Courier New" charset="0"/>
                <a:sym typeface="Times New Roman" charset="0"/>
              </a:rPr>
              <a:t> (</a:t>
            </a:r>
            <a:r>
              <a:rPr lang="en-US" sz="2100" dirty="0" err="1">
                <a:latin typeface="Courier New" charset="0"/>
                <a:cs typeface="Courier New" charset="0"/>
                <a:sym typeface="Times New Roman" charset="0"/>
              </a:rPr>
              <a:t>lat</a:t>
            </a:r>
            <a:r>
              <a:rPr lang="en-US" sz="2100" dirty="0">
                <a:latin typeface="Courier New" charset="0"/>
                <a:cs typeface="Courier New" charset="0"/>
                <a:sym typeface="Times New Roman" charset="0"/>
              </a:rPr>
              <a:t>: 0.53333; long 103.3; Indonesia)</a:t>
            </a:r>
          </a:p>
          <a:p>
            <a:pPr marL="401822" indent="-214305">
              <a:buSzPct val="125000"/>
              <a:buNone/>
            </a:pPr>
            <a:r>
              <a:rPr lang="en-US" sz="2200" dirty="0">
                <a:latin typeface="Calibri" charset="0"/>
                <a:cs typeface="Calibri" charset="0"/>
                <a:sym typeface="Times New Roman" charset="0"/>
              </a:rPr>
              <a:t>commodity-date relation</a:t>
            </a:r>
            <a:r>
              <a:rPr lang="en-US" sz="2100" dirty="0">
                <a:latin typeface="Courier" charset="0"/>
                <a:cs typeface="Times New Roman" charset="0"/>
                <a:sym typeface="Times New Roman" charset="0"/>
              </a:rPr>
              <a:t>: </a:t>
            </a:r>
            <a:r>
              <a:rPr lang="en-US" sz="2100" dirty="0">
                <a:latin typeface="Courier New" charset="0"/>
                <a:cs typeface="Courier New" charset="0"/>
                <a:sym typeface="Times New Roman" charset="0"/>
              </a:rPr>
              <a:t>cinchona-1891 (</a:t>
            </a:r>
            <a:r>
              <a:rPr lang="en-US" sz="2100" dirty="0" err="1">
                <a:latin typeface="Courier New" charset="0"/>
                <a:cs typeface="Courier New" charset="0"/>
                <a:sym typeface="Times New Roman" charset="0"/>
              </a:rPr>
              <a:t>pubdate</a:t>
            </a:r>
            <a:r>
              <a:rPr lang="en-US" sz="2100" dirty="0">
                <a:latin typeface="Courier New" charset="0"/>
                <a:cs typeface="Courier New" charset="0"/>
                <a:sym typeface="Times New Roman" charset="0"/>
              </a:rPr>
              <a:t>)</a:t>
            </a:r>
          </a:p>
          <a:p>
            <a:pPr marL="401822" indent="-214305">
              <a:buSzPct val="125000"/>
              <a:buNone/>
            </a:pPr>
            <a:r>
              <a:rPr lang="en-US" sz="2100" dirty="0">
                <a:solidFill>
                  <a:srgbClr val="003333"/>
                </a:solidFill>
                <a:latin typeface="Times New Roman" charset="0"/>
                <a:cs typeface="Times New Roman" charset="0"/>
                <a:sym typeface="Times New Roman" charset="0"/>
              </a:rPr>
              <a:t>	</a:t>
            </a:r>
            <a:endParaRPr lang="en-US" sz="1400" dirty="0">
              <a:latin typeface="Courier" charset="0"/>
              <a:cs typeface="Times New Roman" charset="0"/>
              <a:sym typeface="Times New Roman" charset="0"/>
            </a:endParaRPr>
          </a:p>
          <a:p>
            <a:pPr marL="714350" lvl="1" indent="-214305">
              <a:buSzPct val="125000"/>
              <a:buFont typeface="Lucida Grande" charset="0"/>
              <a:buChar char="‣"/>
            </a:pPr>
            <a:endParaRPr lang="en-US" dirty="0" smtClean="0">
              <a:solidFill>
                <a:srgbClr val="003333"/>
              </a:solidFill>
              <a:latin typeface="Times New Roman" charset="0"/>
              <a:ea typeface="ヒラギノ明朝 ProN W3" charset="-128"/>
              <a:sym typeface="Times New Roman" charset="0"/>
            </a:endParaRPr>
          </a:p>
        </p:txBody>
      </p:sp>
      <p:sp>
        <p:nvSpPr>
          <p:cNvPr id="115724" name="Rectangle 12"/>
          <p:cNvSpPr>
            <a:spLocks noChangeArrowheads="1"/>
          </p:cNvSpPr>
          <p:nvPr/>
        </p:nvSpPr>
        <p:spPr bwMode="auto">
          <a:xfrm>
            <a:off x="2318929" y="2174339"/>
            <a:ext cx="767433" cy="304725"/>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115725" name="Rectangle 13"/>
          <p:cNvSpPr>
            <a:spLocks noChangeArrowheads="1"/>
          </p:cNvSpPr>
          <p:nvPr/>
        </p:nvSpPr>
        <p:spPr bwMode="auto">
          <a:xfrm>
            <a:off x="1789532" y="2479064"/>
            <a:ext cx="1164208" cy="303609"/>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sp>
        <p:nvSpPr>
          <p:cNvPr id="115726" name="Rectangle 14"/>
          <p:cNvSpPr>
            <a:spLocks noChangeArrowheads="1"/>
          </p:cNvSpPr>
          <p:nvPr/>
        </p:nvSpPr>
        <p:spPr bwMode="auto">
          <a:xfrm>
            <a:off x="6314782" y="3378771"/>
            <a:ext cx="1265783" cy="303609"/>
          </a:xfrm>
          <a:prstGeom prst="rect">
            <a:avLst/>
          </a:prstGeom>
          <a:solidFill>
            <a:srgbClr val="FF6600">
              <a:alpha val="50195"/>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4291" tIns="32146" rIns="64291" bIns="32146"/>
          <a:lstStyle/>
          <a:p>
            <a:endParaRPr lang="en-US"/>
          </a:p>
        </p:txBody>
      </p:sp>
      <p:cxnSp>
        <p:nvCxnSpPr>
          <p:cNvPr id="8" name="Straight Connector 7"/>
          <p:cNvCxnSpPr/>
          <p:nvPr/>
        </p:nvCxnSpPr>
        <p:spPr>
          <a:xfrm>
            <a:off x="7162800" y="5105400"/>
            <a:ext cx="685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66800" y="5410200"/>
            <a:ext cx="30480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8930" y="8929"/>
            <a:ext cx="9126141" cy="669727"/>
            <a:chOff x="8930" y="8929"/>
            <a:chExt cx="9126141" cy="669727"/>
          </a:xfrm>
        </p:grpSpPr>
        <p:sp>
          <p:nvSpPr>
            <p:cNvPr id="17" name="Rectangle 16"/>
            <p:cNvSpPr>
              <a:spLocks/>
            </p:cNvSpPr>
            <p:nvPr/>
          </p:nvSpPr>
          <p:spPr bwMode="auto">
            <a:xfrm>
              <a:off x="8930" y="8929"/>
              <a:ext cx="9126141" cy="669727"/>
            </a:xfrm>
            <a:prstGeom prst="rect">
              <a:avLst/>
            </a:prstGeom>
            <a:solidFill>
              <a:schemeClr val="accent1"/>
            </a:solidFill>
            <a:ln w="3175">
              <a:noFill/>
              <a:miter lim="800000"/>
              <a:headEnd/>
              <a:tailEnd/>
            </a:ln>
          </p:spPr>
          <p:txBody>
            <a:bodyPr lIns="0" tIns="0" rIns="0" bIns="0">
              <a:prstTxWarp prst="textNoShape">
                <a:avLst/>
              </a:prstTxWarp>
            </a:bodyPr>
            <a:lstStyle/>
            <a:p>
              <a:endParaRPr lang="en-US"/>
            </a:p>
          </p:txBody>
        </p:sp>
        <p:pic>
          <p:nvPicPr>
            <p:cNvPr id="18" name="Picture 17"/>
            <p:cNvPicPr>
              <a:picLocks noChangeAspect="1" noChangeArrowheads="1"/>
            </p:cNvPicPr>
            <p:nvPr/>
          </p:nvPicPr>
          <p:blipFill>
            <a:blip r:embed="rId3"/>
            <a:srcRect/>
            <a:stretch>
              <a:fillRect/>
            </a:stretch>
          </p:blipFill>
          <p:spPr bwMode="auto">
            <a:xfrm>
              <a:off x="285750" y="114970"/>
              <a:ext cx="869529" cy="456530"/>
            </a:xfrm>
            <a:prstGeom prst="rect">
              <a:avLst/>
            </a:prstGeom>
            <a:noFill/>
            <a:ln w="12700">
              <a:noFill/>
              <a:miter lim="800000"/>
              <a:headEnd/>
              <a:tailEnd/>
            </a:ln>
          </p:spPr>
        </p:pic>
        <p:pic>
          <p:nvPicPr>
            <p:cNvPr id="19" name="Picture 18"/>
            <p:cNvPicPr>
              <a:picLocks noChangeAspect="1" noChangeArrowheads="1"/>
            </p:cNvPicPr>
            <p:nvPr/>
          </p:nvPicPr>
          <p:blipFill>
            <a:blip r:embed="rId3"/>
            <a:srcRect/>
            <a:stretch>
              <a:fillRect/>
            </a:stretch>
          </p:blipFill>
          <p:spPr bwMode="auto">
            <a:xfrm>
              <a:off x="2839641" y="114970"/>
              <a:ext cx="869529" cy="456530"/>
            </a:xfrm>
            <a:prstGeom prst="rect">
              <a:avLst/>
            </a:prstGeom>
            <a:noFill/>
            <a:ln w="12700">
              <a:noFill/>
              <a:miter lim="800000"/>
              <a:headEnd/>
              <a:tailEnd/>
            </a:ln>
          </p:spPr>
        </p:pic>
        <p:pic>
          <p:nvPicPr>
            <p:cNvPr id="20" name="Picture 19"/>
            <p:cNvPicPr>
              <a:picLocks noChangeAspect="1" noChangeArrowheads="1"/>
            </p:cNvPicPr>
            <p:nvPr/>
          </p:nvPicPr>
          <p:blipFill>
            <a:blip r:embed="rId3"/>
            <a:srcRect/>
            <a:stretch>
              <a:fillRect/>
            </a:stretch>
          </p:blipFill>
          <p:spPr bwMode="auto">
            <a:xfrm>
              <a:off x="1562696" y="114970"/>
              <a:ext cx="869529" cy="456530"/>
            </a:xfrm>
            <a:prstGeom prst="rect">
              <a:avLst/>
            </a:prstGeom>
            <a:noFill/>
            <a:ln w="12700">
              <a:noFill/>
              <a:miter lim="800000"/>
              <a:headEnd/>
              <a:tailEnd/>
            </a:ln>
          </p:spPr>
        </p:pic>
        <p:pic>
          <p:nvPicPr>
            <p:cNvPr id="21" name="Picture 20"/>
            <p:cNvPicPr>
              <a:picLocks noChangeAspect="1" noChangeArrowheads="1"/>
            </p:cNvPicPr>
            <p:nvPr/>
          </p:nvPicPr>
          <p:blipFill>
            <a:blip r:embed="rId3"/>
            <a:srcRect/>
            <a:stretch>
              <a:fillRect/>
            </a:stretch>
          </p:blipFill>
          <p:spPr bwMode="auto">
            <a:xfrm>
              <a:off x="4116586" y="114970"/>
              <a:ext cx="869529" cy="456530"/>
            </a:xfrm>
            <a:prstGeom prst="rect">
              <a:avLst/>
            </a:prstGeom>
            <a:noFill/>
            <a:ln w="12700">
              <a:noFill/>
              <a:miter lim="800000"/>
              <a:headEnd/>
              <a:tailEnd/>
            </a:ln>
          </p:spPr>
        </p:pic>
        <p:pic>
          <p:nvPicPr>
            <p:cNvPr id="22" name="Picture 21"/>
            <p:cNvPicPr>
              <a:picLocks noChangeAspect="1" noChangeArrowheads="1"/>
            </p:cNvPicPr>
            <p:nvPr/>
          </p:nvPicPr>
          <p:blipFill>
            <a:blip r:embed="rId3"/>
            <a:srcRect/>
            <a:stretch>
              <a:fillRect/>
            </a:stretch>
          </p:blipFill>
          <p:spPr bwMode="auto">
            <a:xfrm>
              <a:off x="7947422" y="114970"/>
              <a:ext cx="869529" cy="456530"/>
            </a:xfrm>
            <a:prstGeom prst="rect">
              <a:avLst/>
            </a:prstGeom>
            <a:noFill/>
            <a:ln w="12700">
              <a:noFill/>
              <a:miter lim="800000"/>
              <a:headEnd/>
              <a:tailEnd/>
            </a:ln>
          </p:spPr>
        </p:pic>
        <p:pic>
          <p:nvPicPr>
            <p:cNvPr id="23" name="Picture 22"/>
            <p:cNvPicPr>
              <a:picLocks noChangeAspect="1" noChangeArrowheads="1"/>
            </p:cNvPicPr>
            <p:nvPr/>
          </p:nvPicPr>
          <p:blipFill>
            <a:blip r:embed="rId3"/>
            <a:srcRect/>
            <a:stretch>
              <a:fillRect/>
            </a:stretch>
          </p:blipFill>
          <p:spPr bwMode="auto">
            <a:xfrm>
              <a:off x="6670477" y="114970"/>
              <a:ext cx="869529" cy="456530"/>
            </a:xfrm>
            <a:prstGeom prst="rect">
              <a:avLst/>
            </a:prstGeom>
            <a:noFill/>
            <a:ln w="12700">
              <a:noFill/>
              <a:miter lim="800000"/>
              <a:headEnd/>
              <a:tailEnd/>
            </a:ln>
          </p:spPr>
        </p:pic>
        <p:pic>
          <p:nvPicPr>
            <p:cNvPr id="24" name="Picture 23"/>
            <p:cNvPicPr>
              <a:picLocks noChangeAspect="1" noChangeArrowheads="1"/>
            </p:cNvPicPr>
            <p:nvPr/>
          </p:nvPicPr>
          <p:blipFill>
            <a:blip r:embed="rId3"/>
            <a:srcRect/>
            <a:stretch>
              <a:fillRect/>
            </a:stretch>
          </p:blipFill>
          <p:spPr bwMode="auto">
            <a:xfrm>
              <a:off x="5393531" y="114970"/>
              <a:ext cx="869529" cy="456530"/>
            </a:xfrm>
            <a:prstGeom prst="rect">
              <a:avLst/>
            </a:prstGeom>
            <a:noFill/>
            <a:ln w="12700">
              <a:noFill/>
              <a:miter lim="800000"/>
              <a:headEnd/>
              <a:tailEnd/>
            </a:ln>
          </p:spPr>
        </p:pic>
      </p:grpSp>
    </p:spTree>
    <p:extLst>
      <p:ext uri="{BB962C8B-B14F-4D97-AF65-F5344CB8AC3E}">
        <p14:creationId xmlns:p14="http://schemas.microsoft.com/office/powerpoint/2010/main" val="427630347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9334</TotalTime>
  <Words>586</Words>
  <Application>Microsoft Office PowerPoint</Application>
  <PresentationFormat>Letter Paper (8.5x11 in)</PresentationFormat>
  <Paragraphs>87</Paragraphs>
  <Slides>14</Slides>
  <Notes>7</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Trading Consequences: Text-Mining for 19th Century Global Commodities</vt:lpstr>
      <vt:lpstr>PowerPoint Presentation</vt:lpstr>
      <vt:lpstr>OCR Metadata from Online Collections</vt:lpstr>
      <vt:lpstr>Text Mining</vt:lpstr>
      <vt:lpstr>Entity Grounding</vt:lpstr>
      <vt:lpstr>Entity Grounding</vt:lpstr>
      <vt:lpstr>Text Mining and Geo-Referencing</vt:lpstr>
      <vt:lpstr>Text Mining and Geo-Referencing</vt:lpstr>
      <vt:lpstr>Text Mining and Geo-Referencing</vt:lpstr>
      <vt:lpstr>Two Coffees</vt:lpstr>
      <vt:lpstr>PowerPoint Presentation</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Supplying West Ham’s Industry:  A Global Environmental History of Industry in the Thames Estuary</dc:title>
  <dc:creator>Jim Clifford</dc:creator>
  <cp:lastModifiedBy>Bobley, Brett</cp:lastModifiedBy>
  <cp:revision>74</cp:revision>
  <dcterms:created xsi:type="dcterms:W3CDTF">2013-10-10T14:04:57Z</dcterms:created>
  <dcterms:modified xsi:type="dcterms:W3CDTF">2013-11-25T19:42:33Z</dcterms:modified>
</cp:coreProperties>
</file>